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handoutMasterIdLst>
    <p:handoutMasterId r:id="rId29"/>
  </p:handoutMasterIdLst>
  <p:sldIdLst>
    <p:sldId id="385" r:id="rId2"/>
    <p:sldId id="406" r:id="rId3"/>
    <p:sldId id="407" r:id="rId4"/>
    <p:sldId id="408" r:id="rId5"/>
    <p:sldId id="424" r:id="rId6"/>
    <p:sldId id="431" r:id="rId7"/>
    <p:sldId id="428" r:id="rId8"/>
    <p:sldId id="379" r:id="rId9"/>
    <p:sldId id="387" r:id="rId10"/>
    <p:sldId id="432" r:id="rId11"/>
    <p:sldId id="435" r:id="rId12"/>
    <p:sldId id="436" r:id="rId13"/>
    <p:sldId id="411" r:id="rId14"/>
    <p:sldId id="430" r:id="rId15"/>
    <p:sldId id="426" r:id="rId16"/>
    <p:sldId id="416" r:id="rId17"/>
    <p:sldId id="427" r:id="rId18"/>
    <p:sldId id="420" r:id="rId19"/>
    <p:sldId id="419" r:id="rId20"/>
    <p:sldId id="381" r:id="rId21"/>
    <p:sldId id="382" r:id="rId22"/>
    <p:sldId id="383" r:id="rId23"/>
    <p:sldId id="384" r:id="rId24"/>
    <p:sldId id="403" r:id="rId25"/>
    <p:sldId id="404" r:id="rId26"/>
    <p:sldId id="366" r:id="rId27"/>
  </p:sldIdLst>
  <p:sldSz cx="9144000" cy="6858000" type="screen4x3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90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F17F"/>
    <a:srgbClr val="006430"/>
    <a:srgbClr val="E51111"/>
    <a:srgbClr val="004F8A"/>
    <a:srgbClr val="00A44E"/>
    <a:srgbClr val="001E0E"/>
    <a:srgbClr val="FF9900"/>
    <a:srgbClr val="009900"/>
    <a:srgbClr val="4DED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434" autoAdjust="0"/>
  </p:normalViewPr>
  <p:slideViewPr>
    <p:cSldViewPr>
      <p:cViewPr varScale="1">
        <p:scale>
          <a:sx n="115" d="100"/>
          <a:sy n="115" d="100"/>
        </p:scale>
        <p:origin x="1512" y="114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00" d="100"/>
        <a:sy n="100" d="100"/>
      </p:scale>
      <p:origin x="0" y="-834"/>
    </p:cViewPr>
  </p:sorterViewPr>
  <p:notesViewPr>
    <p:cSldViewPr>
      <p:cViewPr varScale="1">
        <p:scale>
          <a:sx n="54" d="100"/>
          <a:sy n="54" d="100"/>
        </p:scale>
        <p:origin x="-1718" y="-82"/>
      </p:cViewPr>
      <p:guideLst>
        <p:guide orient="horz" pos="2190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snyat\Downloads\Indicators%20for%20district%20selec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'[Indicators for district selection.xlsx]Sheet2'!$F$6</c:f>
              <c:strCache>
                <c:ptCount val="1"/>
                <c:pt idx="0">
                  <c:v>GAFSP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7777777826E-3"/>
                  <c:y val="-3.7037037037037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C1-43F4-B9DA-AFBEC5A97E17}"/>
                </c:ext>
              </c:extLst>
            </c:dLbl>
            <c:dLbl>
              <c:idx val="1"/>
              <c:layout>
                <c:manualLayout>
                  <c:x val="2.7777777777778009E-3"/>
                  <c:y val="-1.8518518518518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C1-43F4-B9DA-AFBEC5A97E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GB"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'[Indicators for district selection.xlsx]Sheet2'!$G$5:$H$5</c:f>
              <c:strCache>
                <c:ptCount val="2"/>
                <c:pt idx="0">
                  <c:v>US$, m</c:v>
                </c:pt>
                <c:pt idx="1">
                  <c:v>%</c:v>
                </c:pt>
              </c:strCache>
            </c:strRef>
          </c:cat>
          <c:val>
            <c:numRef>
              <c:f>'[Indicators for district selection.xlsx]Sheet2'!$G$6:$H$6</c:f>
              <c:numCache>
                <c:formatCode>0.0</c:formatCode>
                <c:ptCount val="2"/>
                <c:pt idx="0" formatCode="General">
                  <c:v>22.7</c:v>
                </c:pt>
                <c:pt idx="1">
                  <c:v>79.094076655052262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C1-43F4-B9DA-AFBEC5A97E17}"/>
            </c:ext>
          </c:extLst>
        </c:ser>
        <c:ser>
          <c:idx val="1"/>
          <c:order val="1"/>
          <c:tx>
            <c:strRef>
              <c:f>'[Indicators for district selection.xlsx]Sheet2'!$F$7</c:f>
              <c:strCache>
                <c:ptCount val="1"/>
                <c:pt idx="0">
                  <c:v>GoN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444444444444445E-2"/>
                  <c:y val="-1.851851851851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C1-43F4-B9DA-AFBEC5A97E17}"/>
                </c:ext>
              </c:extLst>
            </c:dLbl>
            <c:dLbl>
              <c:idx val="1"/>
              <c:layout>
                <c:manualLayout>
                  <c:x val="3.611111111111124E-2"/>
                  <c:y val="-1.851851851851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C1-43F4-B9DA-AFBEC5A97E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GB"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'[Indicators for district selection.xlsx]Sheet2'!$G$5:$H$5</c:f>
              <c:strCache>
                <c:ptCount val="2"/>
                <c:pt idx="0">
                  <c:v>US$, m</c:v>
                </c:pt>
                <c:pt idx="1">
                  <c:v>%</c:v>
                </c:pt>
              </c:strCache>
            </c:strRef>
          </c:cat>
          <c:val>
            <c:numRef>
              <c:f>'[Indicators for district selection.xlsx]Sheet2'!$G$7:$H$7</c:f>
              <c:numCache>
                <c:formatCode>0.0</c:formatCode>
                <c:ptCount val="2"/>
                <c:pt idx="0" formatCode="General">
                  <c:v>6</c:v>
                </c:pt>
                <c:pt idx="1">
                  <c:v>20.90592334494767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C1-43F4-B9DA-AFBEC5A97E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8600464"/>
        <c:axId val="228601640"/>
        <c:axId val="0"/>
      </c:bar3DChart>
      <c:catAx>
        <c:axId val="228600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GB" sz="1600"/>
            </a:pPr>
            <a:endParaRPr lang="en-US"/>
          </a:p>
        </c:txPr>
        <c:crossAx val="228601640"/>
        <c:crosses val="autoZero"/>
        <c:auto val="1"/>
        <c:lblAlgn val="ctr"/>
        <c:lblOffset val="100"/>
        <c:noMultiLvlLbl val="0"/>
      </c:catAx>
      <c:valAx>
        <c:axId val="228601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GB" sz="1400" b="1"/>
            </a:pPr>
            <a:endParaRPr lang="en-US"/>
          </a:p>
        </c:txPr>
        <c:crossAx val="22860046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lang="en-GB" sz="1600"/>
          </a:pPr>
          <a:endParaRPr lang="en-US"/>
        </a:p>
      </c:txPr>
    </c:legend>
    <c:plotVisOnly val="1"/>
    <c:dispBlanksAs val="gap"/>
    <c:showDLblsOverMax val="0"/>
  </c:chart>
  <c:spPr>
    <a:ln w="12700" cmpd="sng">
      <a:solidFill>
        <a:schemeClr val="accent1"/>
      </a:solidFill>
      <a:prstDash val="solid"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300" cy="3475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8" y="0"/>
            <a:ext cx="4002300" cy="3475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BEBC5-67B3-44D6-B559-6E88A6A21698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1365"/>
            <a:ext cx="4002300" cy="3475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8" y="6601365"/>
            <a:ext cx="4002300" cy="3475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DB4EF-F677-44E5-9069-3F2378FAFB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026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300" cy="3475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8" y="0"/>
            <a:ext cx="4002300" cy="3475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68846-E68C-4088-AFDC-60E9DD39072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79725" y="520700"/>
            <a:ext cx="3476625" cy="2608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1287"/>
            <a:ext cx="7388860" cy="312753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5"/>
            <a:ext cx="4002300" cy="3475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8" y="6601365"/>
            <a:ext cx="4002300" cy="3475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3F698-263D-46A5-B370-E6341C496A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78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EE8906-60EB-48B9-9FD3-AEF79C8888D9}" type="slidenum">
              <a:rPr lang="en-US"/>
              <a:pPr>
                <a:spcBef>
                  <a:spcPct val="0"/>
                </a:spcBef>
              </a:pPr>
              <a:t>15</a:t>
            </a:fld>
            <a:endParaRPr lang="en-US"/>
          </a:p>
        </p:txBody>
      </p:sp>
      <p:sp>
        <p:nvSpPr>
          <p:cNvPr id="19459" name="Slide Number Placeholder 6"/>
          <p:cNvSpPr txBox="1">
            <a:spLocks noGrp="1"/>
          </p:cNvSpPr>
          <p:nvPr/>
        </p:nvSpPr>
        <p:spPr bwMode="auto">
          <a:xfrm>
            <a:off x="5232538" y="6601178"/>
            <a:ext cx="4005023" cy="34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0" tIns="46415" rIns="92830" bIns="464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F216D78-073E-477D-A8BF-398DA16BAFE1}" type="slidenum">
              <a:rPr lang="en-US"/>
              <a:pPr algn="r" eaLnBrk="1" hangingPunct="1">
                <a:spcBef>
                  <a:spcPct val="0"/>
                </a:spcBef>
              </a:pPr>
              <a:t>15</a:t>
            </a:fld>
            <a:endParaRPr lang="en-US"/>
          </a:p>
        </p:txBody>
      </p:sp>
      <p:sp>
        <p:nvSpPr>
          <p:cNvPr id="1946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72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CF5A-E2CC-4472-B775-50061DE81D10}" type="datetime1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6046-25D0-42C5-A2B7-F4E879038D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35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CA7A-C5A4-455A-B313-21834BF5EB0B}" type="datetime1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6046-25D0-42C5-A2B7-F4E879038D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00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601E-5602-4231-88EF-BEF64DD444CD}" type="datetime1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6046-25D0-42C5-A2B7-F4E879038D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86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1806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87F7-5461-44FB-BB63-DB1BE47462BF}" type="datetime1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6046-25D0-42C5-A2B7-F4E879038D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4EF3-E826-4B35-85C3-602CE39CF68A}" type="datetime1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6046-25D0-42C5-A2B7-F4E879038D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8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FF72-60C8-4834-A831-45B9A4E61E64}" type="datetime1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6046-25D0-42C5-A2B7-F4E879038D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6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175E-C8C1-433C-B84A-24B51308C576}" type="datetime1">
              <a:rPr lang="en-US" smtClean="0"/>
              <a:pPr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6046-25D0-42C5-A2B7-F4E879038D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86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0B3C-F423-4093-A7A4-3BC66DA55DF7}" type="datetime1">
              <a:rPr lang="en-US" smtClean="0"/>
              <a:pPr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6046-25D0-42C5-A2B7-F4E879038D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36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0C39-82F4-48FC-995A-9FDFFDFF023B}" type="datetime1">
              <a:rPr lang="en-US" smtClean="0"/>
              <a:pPr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6046-25D0-42C5-A2B7-F4E879038D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4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0C42-086C-4CC7-AA39-1A7DE17BCD8E}" type="datetime1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6046-25D0-42C5-A2B7-F4E879038D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84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5097-0E40-4457-8B01-BB9BDAA1BFEF}" type="datetime1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6046-25D0-42C5-A2B7-F4E879038D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45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E1040-E9D4-4F35-8B1D-20DBBDA0D71C}" type="datetime1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C6046-25D0-42C5-A2B7-F4E879038D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8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7.jpeg"/><Relationship Id="rId7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7.jpeg"/><Relationship Id="rId7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2.jpeg"/><Relationship Id="rId7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jpe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2.jpeg"/><Relationship Id="rId7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7.jpeg"/><Relationship Id="rId7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5690520"/>
            <a:ext cx="9161800" cy="1181970"/>
            <a:chOff x="0" y="5690520"/>
            <a:chExt cx="9161800" cy="1181970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5715004"/>
              <a:ext cx="9144000" cy="1157486"/>
              <a:chOff x="100805" y="5943600"/>
              <a:chExt cx="9144000" cy="767318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00805" y="5943600"/>
                <a:ext cx="9144000" cy="767318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164836" y="5996226"/>
                <a:ext cx="3737948" cy="673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e-NP" sz="1400" dirty="0">
                    <a:cs typeface="Kalimati" pitchFamily="2"/>
                  </a:rPr>
                  <a:t>नेपाल सरकार </a:t>
                </a:r>
              </a:p>
              <a:p>
                <a:pPr algn="ctr"/>
                <a:r>
                  <a:rPr lang="ne-NP" sz="1400" dirty="0">
                    <a:cs typeface="Kalimati" pitchFamily="2"/>
                  </a:rPr>
                  <a:t>कृषि तथा पशुपन्छी विकास मन्त्रालय</a:t>
                </a:r>
              </a:p>
              <a:p>
                <a:pPr algn="ctr"/>
                <a:r>
                  <a:rPr lang="ne-NP" b="1" dirty="0">
                    <a:cs typeface="Kalimati" pitchFamily="2"/>
                  </a:rPr>
                  <a:t>खाद्य तथा पोषण सुरक्षा सुधार आयोजना</a:t>
                </a:r>
                <a:endParaRPr lang="ne-NP" b="1" dirty="0">
                  <a:cs typeface="Kalimati"/>
                </a:endParaRPr>
              </a:p>
              <a:p>
                <a:pPr algn="ctr"/>
                <a:r>
                  <a:rPr lang="ne-NP" sz="1400" dirty="0">
                    <a:cs typeface="Kalimati"/>
                  </a:rPr>
                  <a:t>हरिहरभवन, </a:t>
                </a:r>
                <a:r>
                  <a:rPr lang="ne-NP" sz="1400" dirty="0">
                    <a:cs typeface="Kalimati" pitchFamily="2"/>
                  </a:rPr>
                  <a:t>ललितपुर</a:t>
                </a:r>
                <a:endParaRPr lang="en-US" sz="1400" dirty="0">
                  <a:cs typeface="Kalimati" pitchFamily="2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2999" y="5690520"/>
              <a:ext cx="9128801" cy="1167480"/>
              <a:chOff x="32999" y="5690520"/>
              <a:chExt cx="9128801" cy="116748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3854" y="5720209"/>
                <a:ext cx="805713" cy="604285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9568" y="6313341"/>
                <a:ext cx="782232" cy="544659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85352" y="6326336"/>
                <a:ext cx="794215" cy="53166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82000" y="5690520"/>
                <a:ext cx="763983" cy="60580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2999" y="5715006"/>
                <a:ext cx="1031032" cy="989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3" descr="C:\Users\User\Desktop\GAFSP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819779" y="5767679"/>
                <a:ext cx="1352421" cy="790511"/>
              </a:xfrm>
              <a:prstGeom prst="rect">
                <a:avLst/>
              </a:prstGeom>
              <a:noFill/>
            </p:spPr>
          </p:pic>
          <p:pic>
            <p:nvPicPr>
              <p:cNvPr id="19" name="Picture 4" descr="C:\Users\User\Desktop\world bank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453711" y="5807224"/>
                <a:ext cx="711420" cy="71142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95400" y="1752306"/>
            <a:ext cx="6629400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e-NP" sz="3600" b="1" u="sng" dirty="0">
                <a:cs typeface="Kalimati" panose="00000400000000000000" pitchFamily="2"/>
              </a:rPr>
              <a:t>प्रथम चौमासिक प्रगति समिक्षा</a:t>
            </a:r>
            <a:br>
              <a:rPr lang="ne-NP" sz="3600" b="1" u="sng" dirty="0">
                <a:cs typeface="Kalimati" panose="00000400000000000000" pitchFamily="2"/>
              </a:rPr>
            </a:br>
            <a:r>
              <a:rPr lang="ne-NP" sz="3600" b="1" u="sng" dirty="0">
                <a:cs typeface="Kalimati" panose="00000400000000000000" pitchFamily="2"/>
              </a:rPr>
              <a:t>२०७६/०७७</a:t>
            </a:r>
            <a:endParaRPr lang="en-US" sz="3600" b="1" u="sng" dirty="0">
              <a:cs typeface="Kalimati" panose="00000400000000000000" pitchFamily="2"/>
            </a:endParaRPr>
          </a:p>
          <a:p>
            <a:pPr algn="ctr"/>
            <a:endParaRPr lang="en-US" sz="2800" dirty="0"/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617284" y="3456162"/>
            <a:ext cx="81534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e-NP" altLang="en-US" sz="2800" b="1" dirty="0">
                <a:solidFill>
                  <a:srgbClr val="002060"/>
                </a:solidFill>
                <a:latin typeface="Preeti" pitchFamily="2" charset="0"/>
                <a:ea typeface="Kalimati" panose="00000400000000000000" pitchFamily="2"/>
                <a:cs typeface="Kalimati" panose="00000400000000000000" pitchFamily="2"/>
              </a:rPr>
              <a:t>खाद्य तथा पोषण सुरक्षा सुधार आयोजना</a:t>
            </a:r>
            <a:endParaRPr lang="en-US" altLang="en-US" sz="2800" b="1" dirty="0">
              <a:solidFill>
                <a:srgbClr val="002060"/>
              </a:solidFill>
              <a:latin typeface="Preeti" pitchFamily="2" charset="0"/>
              <a:ea typeface="Kalimati" panose="00000400000000000000" pitchFamily="2"/>
              <a:cs typeface="Kalimati" panose="00000400000000000000" pitchFamily="2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Kalimati" panose="00000400000000000000" pitchFamily="2"/>
                <a:cs typeface="Times New Roman" panose="02020603050405020304" pitchFamily="18" charset="0"/>
              </a:rPr>
              <a:t>(Food and Nutrition Security Enhancement Project)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e-NP" altLang="en-US" sz="2400" b="1" dirty="0">
                <a:solidFill>
                  <a:srgbClr val="003300"/>
                </a:solidFill>
                <a:latin typeface="Preeti" pitchFamily="2" charset="0"/>
                <a:ea typeface="Kalimati" panose="00000400000000000000" pitchFamily="2"/>
                <a:cs typeface="Kalimati" panose="00000400000000000000" pitchFamily="2"/>
              </a:rPr>
              <a:t>हरिहरभवन, ललितपुर</a:t>
            </a:r>
            <a:endParaRPr lang="en-US" altLang="en-US" sz="2400" dirty="0">
              <a:solidFill>
                <a:srgbClr val="003300"/>
              </a:solidFill>
              <a:latin typeface="Arial" panose="020B0604020202020204" pitchFamily="34" charset="0"/>
              <a:ea typeface="Kalimati" panose="00000400000000000000" pitchFamily="2"/>
              <a:cs typeface="Kalimati" panose="00000400000000000000" pitchFamily="2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2772469" y="5017214"/>
            <a:ext cx="3599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e-NP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Kalimati" panose="00000400000000000000" pitchFamily="2"/>
                <a:cs typeface="Kalimati" panose="00000400000000000000" pitchFamily="2"/>
              </a:rPr>
              <a:t>207६ साल मंसिर १० गते</a:t>
            </a:r>
            <a:endParaRPr lang="ne-NP" altLang="en-US" sz="2400" b="1" dirty="0">
              <a:solidFill>
                <a:srgbClr val="002060"/>
              </a:solidFill>
              <a:latin typeface="Preeti" pitchFamily="2" charset="0"/>
              <a:ea typeface="Kalimati" panose="00000400000000000000" pitchFamily="2"/>
              <a:cs typeface="Kalimati" panose="00000400000000000000" pitchFamily="2"/>
            </a:endParaRPr>
          </a:p>
        </p:txBody>
      </p:sp>
      <p:pic>
        <p:nvPicPr>
          <p:cNvPr id="25" name="Picture 2" descr="Image result for visit nepal 2020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75499"/>
            <a:ext cx="2057400" cy="152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3" descr="ani_nepal_flag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17" y="194905"/>
            <a:ext cx="1250324" cy="123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601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354174"/>
              </p:ext>
            </p:extLst>
          </p:nvPr>
        </p:nvGraphicFramePr>
        <p:xfrm>
          <a:off x="76201" y="533400"/>
          <a:ext cx="9067799" cy="5743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599">
                  <a:extLst>
                    <a:ext uri="{9D8B030D-6E8A-4147-A177-3AD203B41FA5}">
                      <a16:colId xmlns:a16="http://schemas.microsoft.com/office/drawing/2014/main" val="3946355647"/>
                    </a:ext>
                  </a:extLst>
                </a:gridCol>
                <a:gridCol w="213119">
                  <a:extLst>
                    <a:ext uri="{9D8B030D-6E8A-4147-A177-3AD203B41FA5}">
                      <a16:colId xmlns:a16="http://schemas.microsoft.com/office/drawing/2014/main" val="4206957217"/>
                    </a:ext>
                  </a:extLst>
                </a:gridCol>
                <a:gridCol w="2072881">
                  <a:extLst>
                    <a:ext uri="{9D8B030D-6E8A-4147-A177-3AD203B41FA5}">
                      <a16:colId xmlns:a16="http://schemas.microsoft.com/office/drawing/2014/main" val="117478619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9834076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29560884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145553499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841199224"/>
                    </a:ext>
                  </a:extLst>
                </a:gridCol>
              </a:tblGrid>
              <a:tr h="26895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ne-NP" sz="1800" b="1" u="none" strike="noStrike" dirty="0">
                          <a:effectLst/>
                          <a:cs typeface="Kalimati" panose="00000400000000000000" pitchFamily="2"/>
                        </a:rPr>
                        <a:t>क्र.सं. 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800" b="1" u="none" strike="noStrike" dirty="0">
                          <a:effectLst/>
                          <a:cs typeface="Kalimati" panose="00000400000000000000" pitchFamily="2"/>
                        </a:rPr>
                        <a:t>पद 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800" b="1" u="none" strike="noStrike" dirty="0">
                          <a:effectLst/>
                          <a:cs typeface="Kalimati" panose="00000400000000000000" pitchFamily="2"/>
                        </a:rPr>
                        <a:t>स्विकृत दरवन्दी 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800" b="1" u="none" strike="noStrike" dirty="0">
                          <a:effectLst/>
                          <a:cs typeface="Kalimati" panose="00000400000000000000" pitchFamily="2"/>
                        </a:rPr>
                        <a:t>पदपुर्ति 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800" b="1" u="none" strike="noStrike" dirty="0">
                          <a:effectLst/>
                          <a:cs typeface="Kalimati" panose="00000400000000000000" pitchFamily="2"/>
                        </a:rPr>
                        <a:t>रिक्त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800" b="1" u="none" strike="noStrike" dirty="0">
                          <a:effectLst/>
                          <a:cs typeface="Kalimati" panose="00000400000000000000" pitchFamily="2"/>
                        </a:rPr>
                        <a:t>कैफियत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401881"/>
                  </a:ext>
                </a:extLst>
              </a:tr>
              <a:tr h="254840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ne-NP" sz="1600" b="1" u="none" strike="noStrike" dirty="0">
                          <a:effectLst/>
                          <a:cs typeface="Kalimati" panose="00000400000000000000" pitchFamily="2"/>
                        </a:rPr>
                        <a:t>आयोजना व्यवस्थापन इकार्इ </a:t>
                      </a:r>
                      <a:endParaRPr lang="ne-NP" sz="16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4630617"/>
                  </a:ext>
                </a:extLst>
              </a:tr>
              <a:tr h="239522"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600" b="1" u="none" strike="noStrike">
                          <a:effectLst/>
                          <a:cs typeface="Kalimati" panose="00000400000000000000" pitchFamily="2"/>
                        </a:rPr>
                        <a:t>१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ne-NP" sz="1600" b="1" u="none" strike="noStrike" dirty="0">
                          <a:effectLst/>
                          <a:cs typeface="Kalimati" panose="00000400000000000000" pitchFamily="2"/>
                        </a:rPr>
                        <a:t>प्राविधिक तर्फ</a:t>
                      </a:r>
                      <a:endParaRPr lang="ne-NP" sz="16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ne-NP" sz="16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220074"/>
                  </a:ext>
                </a:extLst>
              </a:tr>
              <a:tr h="2395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ne-NP" sz="1600" b="1" i="1" u="none" strike="noStrike" dirty="0">
                          <a:effectLst/>
                          <a:cs typeface="Kalimati" panose="00000400000000000000" pitchFamily="2"/>
                        </a:rPr>
                        <a:t>रा.प.प्र.प्रा.</a:t>
                      </a:r>
                      <a:endParaRPr lang="ne-NP" sz="1600" b="1" i="1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ne-NP" sz="1600" b="1" i="1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u="none" strike="noStrike" dirty="0">
                          <a:effectLst/>
                          <a:cs typeface="Kalimati" panose="00000400000000000000" pitchFamily="2"/>
                        </a:rPr>
                        <a:t>१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u="none" strike="noStrike">
                          <a:effectLst/>
                          <a:cs typeface="Kalimati" panose="00000400000000000000" pitchFamily="2"/>
                        </a:rPr>
                        <a:t>१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u="none" strike="noStrike" dirty="0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604797"/>
                  </a:ext>
                </a:extLst>
              </a:tr>
              <a:tr h="23952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ne-NP" sz="1600" u="none" strike="noStrike" dirty="0">
                          <a:effectLst/>
                          <a:cs typeface="Kalimati" panose="00000400000000000000" pitchFamily="2"/>
                        </a:rPr>
                        <a:t>रा.प.द्वि.प्रा.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u="none" strike="noStrike">
                          <a:effectLst/>
                          <a:cs typeface="Kalimati" panose="00000400000000000000" pitchFamily="2"/>
                        </a:rPr>
                        <a:t>३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u="none" strike="noStrike">
                          <a:effectLst/>
                          <a:cs typeface="Kalimati" panose="00000400000000000000" pitchFamily="2"/>
                        </a:rPr>
                        <a:t>३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u="none" strike="noStrike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97688"/>
                  </a:ext>
                </a:extLst>
              </a:tr>
              <a:tr h="2395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ne-NP" sz="1600" u="none" strike="noStrike" dirty="0">
                          <a:effectLst/>
                          <a:cs typeface="Kalimati" panose="00000400000000000000" pitchFamily="2"/>
                        </a:rPr>
                        <a:t>रा.प.तृ.प्रा.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u="none" strike="noStrike">
                          <a:effectLst/>
                          <a:cs typeface="Kalimati" panose="00000400000000000000" pitchFamily="2"/>
                        </a:rPr>
                        <a:t>४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u="none" strike="noStrike">
                          <a:effectLst/>
                          <a:cs typeface="Kalimati" panose="00000400000000000000" pitchFamily="2"/>
                        </a:rPr>
                        <a:t>४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u="none" strike="noStrike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559276"/>
                  </a:ext>
                </a:extLst>
              </a:tr>
              <a:tr h="239522"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600" b="1" u="none" strike="noStrike">
                          <a:effectLst/>
                          <a:cs typeface="Kalimati" panose="00000400000000000000" pitchFamily="2"/>
                        </a:rPr>
                        <a:t>२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ne-NP" sz="1600" b="1" u="none" strike="noStrike" dirty="0">
                          <a:effectLst/>
                          <a:cs typeface="Kalimati" panose="00000400000000000000" pitchFamily="2"/>
                        </a:rPr>
                        <a:t>प्रशासन तर्फ</a:t>
                      </a:r>
                      <a:endParaRPr lang="ne-NP" sz="16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ne-NP" sz="16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u="none" strike="noStrike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231039"/>
                  </a:ext>
                </a:extLst>
              </a:tr>
              <a:tr h="2395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ne-NP" sz="1600" u="none" strike="noStrike" dirty="0">
                          <a:effectLst/>
                          <a:cs typeface="Kalimati" panose="00000400000000000000" pitchFamily="2"/>
                        </a:rPr>
                        <a:t>रा.प.तृ.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u="none" strike="noStrike">
                          <a:effectLst/>
                          <a:cs typeface="Kalimati" panose="00000400000000000000" pitchFamily="2"/>
                        </a:rPr>
                        <a:t>१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u="none" strike="noStrike">
                          <a:effectLst/>
                          <a:cs typeface="Kalimati" panose="00000400000000000000" pitchFamily="2"/>
                        </a:rPr>
                        <a:t>१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u="none" strike="noStrike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6621003"/>
                  </a:ext>
                </a:extLst>
              </a:tr>
              <a:tr h="2395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ne-NP" sz="1600" u="none" strike="noStrike" dirty="0">
                          <a:effectLst/>
                          <a:cs typeface="Kalimati" panose="00000400000000000000" pitchFamily="2"/>
                        </a:rPr>
                        <a:t>रा.प.अनं.द्वि.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u="none" strike="noStrike" dirty="0">
                          <a:effectLst/>
                          <a:cs typeface="Kalimati" panose="00000400000000000000" pitchFamily="2"/>
                        </a:rPr>
                        <a:t>२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u="none" strike="noStrike">
                          <a:effectLst/>
                          <a:cs typeface="Kalimati" panose="00000400000000000000" pitchFamily="2"/>
                        </a:rPr>
                        <a:t>२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u="none" strike="noStrike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9738383"/>
                  </a:ext>
                </a:extLst>
              </a:tr>
              <a:tr h="2395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ne-NP" sz="1600" u="none" strike="noStrike">
                          <a:effectLst/>
                          <a:cs typeface="Kalimati" panose="00000400000000000000" pitchFamily="2"/>
                        </a:rPr>
                        <a:t>कम्पयुटर अपरेटर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u="none" strike="noStrike">
                          <a:effectLst/>
                          <a:cs typeface="Kalimati" panose="00000400000000000000" pitchFamily="2"/>
                        </a:rPr>
                        <a:t>२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u="none" strike="noStrike">
                          <a:effectLst/>
                          <a:cs typeface="Kalimati" panose="00000400000000000000" pitchFamily="2"/>
                        </a:rPr>
                        <a:t>२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u="none" strike="noStrike" dirty="0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600" u="none" strike="noStrike" dirty="0">
                          <a:effectLst/>
                          <a:cs typeface="Kalimati" panose="00000400000000000000" pitchFamily="2"/>
                        </a:rPr>
                        <a:t>करार सेवा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456831"/>
                  </a:ext>
                </a:extLst>
              </a:tr>
              <a:tr h="2395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ne-NP" sz="1600" u="none" strike="noStrike" dirty="0">
                          <a:effectLst/>
                          <a:cs typeface="Kalimati" panose="00000400000000000000" pitchFamily="2"/>
                        </a:rPr>
                        <a:t>सवारी चालक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Kalimati" panose="00000400000000000000" pitchFamily="2"/>
                        </a:rPr>
                        <a:t>५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Kalimati" panose="00000400000000000000" pitchFamily="2"/>
                        </a:rPr>
                        <a:t>५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u="none" strike="noStrike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600" u="none" strike="noStrike" dirty="0">
                          <a:effectLst/>
                          <a:cs typeface="Kalimati" panose="00000400000000000000" pitchFamily="2"/>
                        </a:rPr>
                        <a:t>करार सेवा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120467"/>
                  </a:ext>
                </a:extLst>
              </a:tr>
              <a:tr h="2395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ne-NP" sz="1600" u="none" strike="noStrike">
                          <a:effectLst/>
                          <a:cs typeface="Kalimati" panose="00000400000000000000" pitchFamily="2"/>
                        </a:rPr>
                        <a:t>कार्यालय सहयोगी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u="none" strike="noStrike" dirty="0">
                          <a:effectLst/>
                          <a:cs typeface="Kalimati" panose="00000400000000000000" pitchFamily="2"/>
                        </a:rPr>
                        <a:t>४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u="none" strike="noStrike" dirty="0">
                          <a:effectLst/>
                          <a:cs typeface="Kalimati" panose="00000400000000000000" pitchFamily="2"/>
                        </a:rPr>
                        <a:t>४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600" u="none" strike="noStrike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600" u="none" strike="noStrike" dirty="0">
                          <a:effectLst/>
                          <a:cs typeface="Kalimati" panose="00000400000000000000" pitchFamily="2"/>
                        </a:rPr>
                        <a:t>करार सेवा (१ जना स्थायी)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465706"/>
                  </a:ext>
                </a:extLst>
              </a:tr>
              <a:tr h="239522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ne-NP" sz="1600" b="1" u="none" strike="noStrike" dirty="0">
                          <a:effectLst/>
                          <a:cs typeface="Kalimati" panose="00000400000000000000" pitchFamily="2"/>
                        </a:rPr>
                        <a:t>आयोजना कल्ष्टर इकाइहरु</a:t>
                      </a:r>
                      <a:endParaRPr lang="ne-NP" sz="16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734128"/>
                  </a:ext>
                </a:extLst>
              </a:tr>
              <a:tr h="239522"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600" b="1" u="none" strike="noStrike">
                          <a:effectLst/>
                          <a:cs typeface="Kalimati" panose="00000400000000000000" pitchFamily="2"/>
                        </a:rPr>
                        <a:t>१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ne-NP" sz="1600" b="1" u="none" strike="noStrike" dirty="0">
                          <a:effectLst/>
                          <a:cs typeface="Kalimati" panose="00000400000000000000" pitchFamily="2"/>
                        </a:rPr>
                        <a:t>प्राविधिक तर्फ</a:t>
                      </a:r>
                      <a:endParaRPr lang="ne-NP" sz="16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ne-NP" sz="16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905064"/>
                  </a:ext>
                </a:extLst>
              </a:tr>
              <a:tr h="23952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ne-NP" sz="1600" b="1" i="1" u="none" strike="noStrike" dirty="0">
                          <a:effectLst/>
                          <a:cs typeface="Kalimati" panose="00000400000000000000" pitchFamily="2"/>
                        </a:rPr>
                        <a:t>रा.प.द्वि.प्रा.</a:t>
                      </a:r>
                      <a:endParaRPr lang="ne-NP" sz="1600" b="1" i="1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ne-NP" sz="1600" b="1" i="1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u="none" strike="noStrike" dirty="0">
                          <a:effectLst/>
                          <a:cs typeface="Kalimati" panose="00000400000000000000" pitchFamily="2"/>
                        </a:rPr>
                        <a:t>४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u="none" strike="noStrike" dirty="0">
                          <a:effectLst/>
                          <a:cs typeface="Kalimati" panose="00000400000000000000" pitchFamily="2"/>
                        </a:rPr>
                        <a:t>४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u="none" strike="noStrike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538459"/>
                  </a:ext>
                </a:extLst>
              </a:tr>
              <a:tr h="2395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ne-NP" sz="1600" u="none" strike="noStrike" dirty="0">
                          <a:effectLst/>
                          <a:cs typeface="Kalimati" panose="00000400000000000000" pitchFamily="2"/>
                        </a:rPr>
                        <a:t>रा.प.तृ.प्रा.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u="none" strike="noStrike" dirty="0">
                          <a:effectLst/>
                          <a:cs typeface="Kalimati" panose="00000400000000000000" pitchFamily="2"/>
                        </a:rPr>
                        <a:t>८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u="none" strike="noStrike" dirty="0">
                          <a:effectLst/>
                          <a:cs typeface="Kalimati" panose="00000400000000000000" pitchFamily="2"/>
                        </a:rPr>
                        <a:t>७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u="none" strike="noStrike">
                          <a:effectLst/>
                          <a:cs typeface="Kalimati" panose="00000400000000000000" pitchFamily="2"/>
                        </a:rPr>
                        <a:t>१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  <a:cs typeface="Kalimati" panose="00000400000000000000" pitchFamily="2"/>
                        </a:rPr>
                        <a:t>PCU </a:t>
                      </a:r>
                      <a:r>
                        <a:rPr lang="ne-NP" sz="1600" u="none" strike="noStrike" dirty="0">
                          <a:effectLst/>
                          <a:cs typeface="Kalimati" panose="00000400000000000000" pitchFamily="2"/>
                        </a:rPr>
                        <a:t>सप्तरीमा रिक्त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637901"/>
                  </a:ext>
                </a:extLst>
              </a:tr>
              <a:tr h="2395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ne-NP" sz="1600" u="none" strike="noStrike" dirty="0">
                          <a:effectLst/>
                          <a:cs typeface="Kalimati" panose="00000400000000000000" pitchFamily="2"/>
                        </a:rPr>
                        <a:t>रा.प.अनं.प्र.प्रा 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u="none" strike="noStrike" dirty="0">
                          <a:effectLst/>
                          <a:cs typeface="Kalimati" panose="00000400000000000000" pitchFamily="2"/>
                        </a:rPr>
                        <a:t>८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u="none" strike="noStrike" dirty="0">
                          <a:effectLst/>
                          <a:cs typeface="Kalimati" panose="00000400000000000000" pitchFamily="2"/>
                        </a:rPr>
                        <a:t>७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u="none" strike="noStrike">
                          <a:effectLst/>
                          <a:cs typeface="Kalimati" panose="00000400000000000000" pitchFamily="2"/>
                        </a:rPr>
                        <a:t>१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  <a:cs typeface="Kalimati" panose="00000400000000000000" pitchFamily="2"/>
                        </a:rPr>
                        <a:t>PCU </a:t>
                      </a:r>
                      <a:r>
                        <a:rPr lang="ne-NP" sz="1600" u="none" strike="noStrike" dirty="0">
                          <a:effectLst/>
                          <a:cs typeface="Kalimati" panose="00000400000000000000" pitchFamily="2"/>
                        </a:rPr>
                        <a:t>सिन्धुपाल्चोकमा रिक्त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358480"/>
                  </a:ext>
                </a:extLst>
              </a:tr>
              <a:tr h="239522"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600" b="1" u="none" strike="noStrike">
                          <a:effectLst/>
                          <a:cs typeface="Kalimati" panose="00000400000000000000" pitchFamily="2"/>
                        </a:rPr>
                        <a:t>२</a:t>
                      </a:r>
                      <a:endParaRPr lang="ne-NP" sz="1600" b="1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ne-NP" sz="1600" b="1" u="none" strike="noStrike" dirty="0">
                          <a:effectLst/>
                          <a:cs typeface="Kalimati" panose="00000400000000000000" pitchFamily="2"/>
                        </a:rPr>
                        <a:t>प्रशासन तर्फ</a:t>
                      </a:r>
                      <a:endParaRPr lang="ne-NP" sz="16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ne-NP" sz="16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3897294"/>
                  </a:ext>
                </a:extLst>
              </a:tr>
              <a:tr h="2395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ne-NP" sz="1600" u="none" strike="noStrike" dirty="0">
                          <a:effectLst/>
                          <a:cs typeface="Kalimati" panose="00000400000000000000" pitchFamily="2"/>
                        </a:rPr>
                        <a:t>रा.प.अनं.प्र. </a:t>
                      </a:r>
                      <a:r>
                        <a:rPr lang="en-US" sz="1600" u="none" strike="noStrike" dirty="0">
                          <a:effectLst/>
                          <a:cs typeface="Kalimati" panose="00000400000000000000" pitchFamily="2"/>
                        </a:rPr>
                        <a:t>(</a:t>
                      </a:r>
                      <a:r>
                        <a:rPr lang="ne-NP" sz="1600" u="none" strike="noStrike" dirty="0">
                          <a:effectLst/>
                          <a:cs typeface="Kalimati" panose="00000400000000000000" pitchFamily="2"/>
                        </a:rPr>
                        <a:t>लेखापाल</a:t>
                      </a:r>
                      <a:r>
                        <a:rPr lang="en-US" sz="1600" u="none" strike="noStrike" dirty="0">
                          <a:effectLst/>
                          <a:cs typeface="Kalimati" panose="00000400000000000000" pitchFamily="2"/>
                        </a:rPr>
                        <a:t>)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u="none" strike="noStrike">
                          <a:effectLst/>
                          <a:cs typeface="Kalimati" panose="00000400000000000000" pitchFamily="2"/>
                        </a:rPr>
                        <a:t>४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Kalimati" panose="00000400000000000000" pitchFamily="2"/>
                        </a:rPr>
                        <a:t>०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Kalimati" panose="00000400000000000000" pitchFamily="2"/>
                        </a:rPr>
                        <a:t>४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e-NP" sz="1600" u="none" strike="noStrike" dirty="0">
                          <a:effectLst/>
                          <a:cs typeface="Kalimati" panose="00000400000000000000" pitchFamily="2"/>
                        </a:rPr>
                        <a:t>को.ल.नि.का बाट</a:t>
                      </a:r>
                      <a:r>
                        <a:rPr lang="ne-NP" sz="1600" u="none" strike="noStrike" baseline="0" dirty="0">
                          <a:effectLst/>
                          <a:cs typeface="Kalimati" panose="00000400000000000000" pitchFamily="2"/>
                        </a:rPr>
                        <a:t> खाता संचालन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0939874"/>
                  </a:ext>
                </a:extLst>
              </a:tr>
              <a:tr h="2395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ne-NP" sz="1600" u="none" strike="noStrike" dirty="0">
                          <a:effectLst/>
                          <a:cs typeface="Kalimati" panose="00000400000000000000" pitchFamily="2"/>
                        </a:rPr>
                        <a:t>कम्पयुटर अपरेटर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u="none" strike="noStrike">
                          <a:effectLst/>
                          <a:cs typeface="Kalimati" panose="00000400000000000000" pitchFamily="2"/>
                        </a:rPr>
                        <a:t>४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u="none" strike="noStrike">
                          <a:effectLst/>
                          <a:cs typeface="Kalimati" panose="00000400000000000000" pitchFamily="2"/>
                        </a:rPr>
                        <a:t>४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u="none" strike="noStrike" dirty="0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600" u="none" strike="noStrike">
                          <a:effectLst/>
                          <a:cs typeface="Kalimati" panose="00000400000000000000" pitchFamily="2"/>
                        </a:rPr>
                        <a:t>करार सेवा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461577"/>
                  </a:ext>
                </a:extLst>
              </a:tr>
              <a:tr h="2395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ne-NP" sz="1600" u="none" strike="noStrike">
                          <a:effectLst/>
                          <a:cs typeface="Kalimati" panose="00000400000000000000" pitchFamily="2"/>
                        </a:rPr>
                        <a:t>सवारी चालक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u="none" strike="noStrike">
                          <a:effectLst/>
                          <a:cs typeface="Kalimati" panose="00000400000000000000" pitchFamily="2"/>
                        </a:rPr>
                        <a:t>४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u="none" strike="noStrike">
                          <a:effectLst/>
                          <a:cs typeface="Kalimati" panose="00000400000000000000" pitchFamily="2"/>
                        </a:rPr>
                        <a:t>४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u="none" strike="noStrike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600" u="none" strike="noStrike">
                          <a:effectLst/>
                          <a:cs typeface="Kalimati" panose="00000400000000000000" pitchFamily="2"/>
                        </a:rPr>
                        <a:t>करार सेवा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5425575"/>
                  </a:ext>
                </a:extLst>
              </a:tr>
              <a:tr h="2395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ne-NP" sz="1600" u="none" strike="noStrike">
                          <a:effectLst/>
                          <a:cs typeface="Kalimati" panose="00000400000000000000" pitchFamily="2"/>
                        </a:rPr>
                        <a:t>कार्यालय सहयोगी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u="none" strike="noStrike">
                          <a:effectLst/>
                          <a:cs typeface="Kalimati" panose="00000400000000000000" pitchFamily="2"/>
                        </a:rPr>
                        <a:t>८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u="none" strike="noStrike">
                          <a:effectLst/>
                          <a:cs typeface="Kalimati" panose="00000400000000000000" pitchFamily="2"/>
                        </a:rPr>
                        <a:t>८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u="none" strike="noStrike">
                          <a:effectLst/>
                          <a:cs typeface="Kalimati" panose="00000400000000000000" pitchFamily="2"/>
                        </a:rPr>
                        <a:t>०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e-NP" sz="1600" u="none" strike="noStrike">
                          <a:effectLst/>
                          <a:cs typeface="Kalimati" panose="00000400000000000000" pitchFamily="2"/>
                        </a:rPr>
                        <a:t>करार सेवा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0856720"/>
                  </a:ext>
                </a:extLst>
              </a:tr>
              <a:tr h="2395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ne-NP" sz="1600" b="1" u="none" strike="noStrike" dirty="0">
                          <a:effectLst/>
                          <a:cs typeface="Kalimati" panose="00000400000000000000" pitchFamily="2"/>
                        </a:rPr>
                        <a:t>जम्मा</a:t>
                      </a:r>
                      <a:endParaRPr lang="ne-NP" sz="16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ne-NP" sz="16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1" u="none" strike="noStrike" dirty="0">
                          <a:effectLst/>
                          <a:cs typeface="Kalimati" panose="00000400000000000000" pitchFamily="2"/>
                        </a:rPr>
                        <a:t>६२</a:t>
                      </a:r>
                      <a:endParaRPr lang="ne-NP" sz="16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Kalimati" panose="00000400000000000000" pitchFamily="2"/>
                        </a:rPr>
                        <a:t>५६</a:t>
                      </a:r>
                      <a:endParaRPr lang="ne-NP" sz="16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e-NP" sz="16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Kalimati" panose="00000400000000000000" pitchFamily="2"/>
                        </a:rPr>
                        <a:t>६</a:t>
                      </a:r>
                      <a:endParaRPr lang="ne-NP" sz="16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4240" marR="4240" marT="4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63545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971800" y="14377"/>
            <a:ext cx="3078087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ne-NP" sz="2000" b="1" dirty="0">
                <a:ea typeface="Calibri"/>
                <a:cs typeface="Kalimati" panose="00000400000000000000" pitchFamily="2"/>
              </a:rPr>
              <a:t>आयोजनाको जनशक्ति विवरण</a:t>
            </a:r>
            <a:endParaRPr lang="en-US" sz="2000" b="1" dirty="0">
              <a:cs typeface="Kalimati" panose="00000400000000000000" pitchFamily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1" y="6488668"/>
            <a:ext cx="762401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b="1" dirty="0">
                <a:ea typeface="Calibri"/>
                <a:cs typeface="Kalimati" panose="00000400000000000000" pitchFamily="2"/>
              </a:rPr>
              <a:t>FAO </a:t>
            </a:r>
            <a:r>
              <a:rPr lang="ne-NP" b="1" dirty="0">
                <a:ea typeface="Calibri"/>
                <a:cs typeface="Kalimati" panose="00000400000000000000" pitchFamily="2"/>
              </a:rPr>
              <a:t>बाट</a:t>
            </a:r>
            <a:r>
              <a:rPr lang="en-US" b="1" dirty="0">
                <a:ea typeface="Calibri"/>
                <a:cs typeface="Kalimati" panose="00000400000000000000" pitchFamily="2"/>
              </a:rPr>
              <a:t> </a:t>
            </a:r>
            <a:r>
              <a:rPr lang="ne-NP" b="1" dirty="0">
                <a:ea typeface="Calibri"/>
                <a:cs typeface="Kalimati" panose="00000400000000000000" pitchFamily="2"/>
              </a:rPr>
              <a:t>आयोजनालार्इ प्राविधिक सहायताको लागी प्राप्त हुने जनशक्ति विवरण</a:t>
            </a:r>
            <a:r>
              <a:rPr lang="en-US" b="1" dirty="0">
                <a:ea typeface="Calibri"/>
                <a:cs typeface="Kalimati" panose="00000400000000000000" pitchFamily="2"/>
              </a:rPr>
              <a:t>- </a:t>
            </a:r>
            <a:r>
              <a:rPr lang="ne-NP" b="1" dirty="0">
                <a:ea typeface="Calibri"/>
                <a:cs typeface="Kalimati" panose="00000400000000000000" pitchFamily="2"/>
              </a:rPr>
              <a:t>१२२</a:t>
            </a:r>
            <a:endParaRPr lang="en-US" b="1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01552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790297"/>
              </p:ext>
            </p:extLst>
          </p:nvPr>
        </p:nvGraphicFramePr>
        <p:xfrm>
          <a:off x="76200" y="442888"/>
          <a:ext cx="8817301" cy="5973114"/>
        </p:xfrm>
        <a:graphic>
          <a:graphicData uri="http://schemas.openxmlformats.org/drawingml/2006/table">
            <a:tbl>
              <a:tblPr firstRow="1" firstCol="1" bandRow="1"/>
              <a:tblGrid>
                <a:gridCol w="6499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8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3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Position</a:t>
                      </a:r>
                      <a:endParaRPr lang="en-US" sz="17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Number of persons</a:t>
                      </a:r>
                      <a:endParaRPr lang="en-US" sz="17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Human Resource at PMU level</a:t>
                      </a:r>
                      <a:endParaRPr lang="en-US" sz="17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12</a:t>
                      </a:r>
                      <a:endParaRPr lang="en-US" sz="17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A</a:t>
                      </a:r>
                      <a:r>
                        <a:rPr lang="en-US" sz="1700" b="1" u="sng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.1  Consultant</a:t>
                      </a:r>
                      <a:endParaRPr lang="en-US" sz="17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8</a:t>
                      </a:r>
                      <a:endParaRPr lang="en-US" sz="1700" b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Team Leader </a:t>
                      </a:r>
                      <a:endParaRPr lang="en-US" sz="17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1</a:t>
                      </a:r>
                      <a:endParaRPr lang="en-US" sz="17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9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Monitoring and Evaluation Specialist</a:t>
                      </a:r>
                      <a:endParaRPr lang="en-US" sz="17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1</a:t>
                      </a:r>
                      <a:endParaRPr lang="en-US" sz="17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3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Capacity Development Specialist</a:t>
                      </a:r>
                      <a:endParaRPr lang="en-US" sz="17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1</a:t>
                      </a:r>
                      <a:endParaRPr lang="en-US" sz="17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3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Crop Production Specialist</a:t>
                      </a:r>
                      <a:endParaRPr lang="en-US" sz="17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1</a:t>
                      </a:r>
                      <a:endParaRPr lang="en-US" sz="17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3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Livestock Production Specialist</a:t>
                      </a:r>
                      <a:endParaRPr lang="en-US" sz="17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1</a:t>
                      </a:r>
                      <a:endParaRPr lang="en-US" sz="17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03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Nutrition cum </a:t>
                      </a:r>
                      <a:r>
                        <a:rPr lang="en-US" sz="17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Behaviour</a:t>
                      </a: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 Change -Communication (BCC) Specialist</a:t>
                      </a:r>
                      <a:endParaRPr lang="en-US" sz="17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1</a:t>
                      </a:r>
                      <a:endParaRPr lang="en-US" sz="17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32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Environment and Social Safeguard Specialist</a:t>
                      </a:r>
                      <a:endParaRPr lang="en-US" sz="17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1</a:t>
                      </a:r>
                      <a:endParaRPr lang="en-US" sz="17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32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Agribusiness and Market Linkage Specialist</a:t>
                      </a:r>
                      <a:endParaRPr lang="en-US" sz="17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1</a:t>
                      </a:r>
                      <a:endParaRPr lang="en-US" sz="17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3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Admin and Finance Officer</a:t>
                      </a:r>
                      <a:endParaRPr lang="en-US" sz="17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1</a:t>
                      </a:r>
                      <a:endParaRPr lang="en-US" sz="17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3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Admin assistant </a:t>
                      </a:r>
                      <a:endParaRPr lang="en-US" sz="17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1</a:t>
                      </a:r>
                      <a:endParaRPr lang="en-US" sz="17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13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Drivers (49 months per person)</a:t>
                      </a:r>
                      <a:endParaRPr lang="en-US" sz="17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2</a:t>
                      </a:r>
                      <a:endParaRPr lang="en-US" sz="17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447800" y="0"/>
            <a:ext cx="580941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ea typeface="Calibri"/>
                <a:cs typeface="Kalimati" panose="00000400000000000000" pitchFamily="2"/>
              </a:rPr>
              <a:t>FAO </a:t>
            </a:r>
            <a:r>
              <a:rPr lang="ne-NP" b="1" dirty="0">
                <a:ea typeface="Calibri"/>
                <a:cs typeface="Kalimati" panose="00000400000000000000" pitchFamily="2"/>
              </a:rPr>
              <a:t>बाट प्राविधिक सहायताको लागी प्राप्त हुने जनशक्ति विवरण</a:t>
            </a:r>
            <a:endParaRPr lang="en-US" b="1" dirty="0">
              <a:cs typeface="Kalimati" panose="00000400000000000000" pitchFamily="2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8900" y="6188179"/>
            <a:ext cx="9161800" cy="547446"/>
            <a:chOff x="0" y="5690520"/>
            <a:chExt cx="9161800" cy="1189376"/>
          </a:xfrm>
        </p:grpSpPr>
        <p:grpSp>
          <p:nvGrpSpPr>
            <p:cNvPr id="17" name="Group 16"/>
            <p:cNvGrpSpPr/>
            <p:nvPr/>
          </p:nvGrpSpPr>
          <p:grpSpPr>
            <a:xfrm>
              <a:off x="0" y="5715002"/>
              <a:ext cx="9144000" cy="1164894"/>
              <a:chOff x="100805" y="5943600"/>
              <a:chExt cx="9144000" cy="77222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00805" y="5943600"/>
                <a:ext cx="9144000" cy="767318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164836" y="5996226"/>
                <a:ext cx="3737948" cy="719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e-NP" sz="700" dirty="0">
                    <a:cs typeface="Kalimati" pitchFamily="2"/>
                  </a:rPr>
                  <a:t>नेपाल सरकार </a:t>
                </a:r>
              </a:p>
              <a:p>
                <a:pPr algn="ctr"/>
                <a:r>
                  <a:rPr lang="ne-NP" sz="700" dirty="0">
                    <a:cs typeface="Kalimati" pitchFamily="2"/>
                  </a:rPr>
                  <a:t>कृषि तथा पशुपन्छी विकास मन्त्रालय</a:t>
                </a:r>
              </a:p>
              <a:p>
                <a:pPr algn="ctr"/>
                <a:r>
                  <a:rPr lang="ne-NP" sz="900" b="1" dirty="0">
                    <a:cs typeface="Kalimati" pitchFamily="2"/>
                  </a:rPr>
                  <a:t>खाद्य तथा पोषण सुरक्षा सुधार आयोजना</a:t>
                </a:r>
                <a:endParaRPr lang="ne-NP" sz="900" b="1" dirty="0">
                  <a:cs typeface="Kalimati"/>
                </a:endParaRPr>
              </a:p>
              <a:p>
                <a:pPr algn="ctr"/>
                <a:r>
                  <a:rPr lang="ne-NP" sz="700" dirty="0">
                    <a:cs typeface="Kalimati"/>
                  </a:rPr>
                  <a:t>हरिहरभवन, </a:t>
                </a:r>
                <a:r>
                  <a:rPr lang="ne-NP" sz="700" dirty="0">
                    <a:cs typeface="Kalimati" pitchFamily="2"/>
                  </a:rPr>
                  <a:t>ललितपुर</a:t>
                </a:r>
                <a:endParaRPr lang="en-US" sz="700" dirty="0">
                  <a:cs typeface="Kalimati" pitchFamily="2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2999" y="5690520"/>
              <a:ext cx="9128801" cy="1167480"/>
              <a:chOff x="32999" y="5690520"/>
              <a:chExt cx="9128801" cy="116748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3854" y="5720209"/>
                <a:ext cx="805713" cy="604285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9568" y="6313341"/>
                <a:ext cx="782232" cy="544659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85352" y="6326336"/>
                <a:ext cx="794215" cy="531664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82000" y="5690520"/>
                <a:ext cx="763983" cy="605805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2999" y="5715006"/>
                <a:ext cx="1031032" cy="989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3" descr="C:\Users\User\Desktop\GAFSP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819779" y="5767679"/>
                <a:ext cx="1352421" cy="790511"/>
              </a:xfrm>
              <a:prstGeom prst="rect">
                <a:avLst/>
              </a:prstGeom>
              <a:noFill/>
            </p:spPr>
          </p:pic>
          <p:pic>
            <p:nvPicPr>
              <p:cNvPr id="25" name="Picture 4" descr="C:\Users\User\Desktop\world bank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453711" y="5807224"/>
                <a:ext cx="711420" cy="71142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690366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417335"/>
              </p:ext>
            </p:extLst>
          </p:nvPr>
        </p:nvGraphicFramePr>
        <p:xfrm>
          <a:off x="228600" y="466147"/>
          <a:ext cx="8686800" cy="6010741"/>
        </p:xfrm>
        <a:graphic>
          <a:graphicData uri="http://schemas.openxmlformats.org/drawingml/2006/table">
            <a:tbl>
              <a:tblPr firstRow="1" firstCol="1" bandRow="1"/>
              <a:tblGrid>
                <a:gridCol w="6180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5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Position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Number of persons</a:t>
                      </a:r>
                      <a:endParaRPr lang="en-US" sz="2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3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B.    Project Cluster level based in cluster office</a:t>
                      </a:r>
                      <a:endParaRPr lang="en-US" sz="1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14 </a:t>
                      </a:r>
                      <a:endParaRPr lang="en-US" sz="1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2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Cluster Technical Officer-M&amp;E cum TA cluster team facilitator-(47 months/person)</a:t>
                      </a:r>
                      <a:endParaRPr lang="en-US" sz="1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2</a:t>
                      </a:r>
                      <a:endParaRPr lang="en-US" sz="1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2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Cluster Technical Officer-Nutrition cum BCC officer-(44 months/person)</a:t>
                      </a:r>
                      <a:endParaRPr lang="en-US" sz="1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4</a:t>
                      </a:r>
                      <a:endParaRPr lang="en-US" sz="1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2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Cluster Technical Officer- (Livestock Value Chain) – (44 months/person)</a:t>
                      </a:r>
                      <a:endParaRPr lang="en-US" sz="1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4</a:t>
                      </a:r>
                      <a:endParaRPr lang="en-US" sz="1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22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Cluster Technical Officer-(Crop Value chain) - (45 months/person)</a:t>
                      </a:r>
                      <a:endParaRPr lang="en-US" sz="1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4</a:t>
                      </a:r>
                      <a:endParaRPr lang="en-US" sz="1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47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C.  Municipal level</a:t>
                      </a:r>
                      <a:endParaRPr lang="en-US" sz="1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96</a:t>
                      </a:r>
                      <a:endParaRPr lang="en-US" sz="1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47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Crop Technician-(44 months/person)</a:t>
                      </a:r>
                      <a:endParaRPr lang="en-US" sz="1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32</a:t>
                      </a:r>
                      <a:endParaRPr lang="en-US" sz="1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47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Livestock Technician-(44 months/person)</a:t>
                      </a:r>
                      <a:endParaRPr lang="en-US" sz="1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32</a:t>
                      </a:r>
                      <a:endParaRPr lang="en-US" sz="1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47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Project Facilitator-(44 months/person)</a:t>
                      </a:r>
                      <a:endParaRPr lang="en-US" sz="1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32</a:t>
                      </a:r>
                      <a:endParaRPr lang="en-US" sz="1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1447800" y="0"/>
            <a:ext cx="658526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ea typeface="Calibri"/>
                <a:cs typeface="Kalimati" panose="00000400000000000000" pitchFamily="2"/>
              </a:rPr>
              <a:t>……………FAO </a:t>
            </a:r>
            <a:r>
              <a:rPr lang="ne-NP" b="1" dirty="0">
                <a:ea typeface="Calibri"/>
                <a:cs typeface="Kalimati" panose="00000400000000000000" pitchFamily="2"/>
              </a:rPr>
              <a:t>बाट प्राविधिक सहायताको लागी प्राप्त हुने जनशक्ति विवरण</a:t>
            </a:r>
            <a:endParaRPr lang="en-US" b="1" dirty="0">
              <a:cs typeface="Kalimati" panose="00000400000000000000" pitchFamily="2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-8900" y="6188179"/>
            <a:ext cx="9161800" cy="547446"/>
            <a:chOff x="0" y="5690520"/>
            <a:chExt cx="9161800" cy="1189376"/>
          </a:xfrm>
        </p:grpSpPr>
        <p:grpSp>
          <p:nvGrpSpPr>
            <p:cNvPr id="28" name="Group 27"/>
            <p:cNvGrpSpPr/>
            <p:nvPr/>
          </p:nvGrpSpPr>
          <p:grpSpPr>
            <a:xfrm>
              <a:off x="0" y="5715002"/>
              <a:ext cx="9144000" cy="1164894"/>
              <a:chOff x="100805" y="5943600"/>
              <a:chExt cx="9144000" cy="772229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00805" y="5943600"/>
                <a:ext cx="9144000" cy="767318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164836" y="5996226"/>
                <a:ext cx="3737948" cy="719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e-NP" sz="700" dirty="0">
                    <a:cs typeface="Kalimati" pitchFamily="2"/>
                  </a:rPr>
                  <a:t>नेपाल सरकार </a:t>
                </a:r>
              </a:p>
              <a:p>
                <a:pPr algn="ctr"/>
                <a:r>
                  <a:rPr lang="ne-NP" sz="700" dirty="0">
                    <a:cs typeface="Kalimati" pitchFamily="2"/>
                  </a:rPr>
                  <a:t>कृषि तथा पशुपन्छी विकास मन्त्रालय</a:t>
                </a:r>
              </a:p>
              <a:p>
                <a:pPr algn="ctr"/>
                <a:r>
                  <a:rPr lang="ne-NP" sz="900" b="1" dirty="0">
                    <a:cs typeface="Kalimati" pitchFamily="2"/>
                  </a:rPr>
                  <a:t>खाद्य तथा पोषण सुरक्षा सुधार आयोजना</a:t>
                </a:r>
                <a:endParaRPr lang="ne-NP" sz="900" b="1" dirty="0">
                  <a:cs typeface="Kalimati"/>
                </a:endParaRPr>
              </a:p>
              <a:p>
                <a:pPr algn="ctr"/>
                <a:r>
                  <a:rPr lang="ne-NP" sz="700" dirty="0">
                    <a:cs typeface="Kalimati"/>
                  </a:rPr>
                  <a:t>हरिहरभवन, </a:t>
                </a:r>
                <a:r>
                  <a:rPr lang="ne-NP" sz="700" dirty="0">
                    <a:cs typeface="Kalimati" pitchFamily="2"/>
                  </a:rPr>
                  <a:t>ललितपुर</a:t>
                </a:r>
                <a:endParaRPr lang="en-US" sz="700" dirty="0">
                  <a:cs typeface="Kalimati" pitchFamily="2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32999" y="5690520"/>
              <a:ext cx="9128801" cy="1167480"/>
              <a:chOff x="32999" y="5690520"/>
              <a:chExt cx="9128801" cy="1167480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3854" y="5720209"/>
                <a:ext cx="805713" cy="60428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9568" y="6313341"/>
                <a:ext cx="782232" cy="544659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85352" y="6326336"/>
                <a:ext cx="794215" cy="531664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82000" y="5690520"/>
                <a:ext cx="763983" cy="60580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2999" y="5715006"/>
                <a:ext cx="1031032" cy="989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3" descr="C:\Users\User\Desktop\GAFSP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819779" y="5767679"/>
                <a:ext cx="1352421" cy="790511"/>
              </a:xfrm>
              <a:prstGeom prst="rect">
                <a:avLst/>
              </a:prstGeom>
              <a:noFill/>
            </p:spPr>
          </p:pic>
          <p:pic>
            <p:nvPicPr>
              <p:cNvPr id="36" name="Picture 4" descr="C:\Users\User\Desktop\world bank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453711" y="5807224"/>
                <a:ext cx="711420" cy="71142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246267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01091"/>
            <a:ext cx="8229600" cy="4525963"/>
          </a:xfrm>
        </p:spPr>
        <p:txBody>
          <a:bodyPr>
            <a:normAutofit/>
          </a:bodyPr>
          <a:lstStyle/>
          <a:p>
            <a:endParaRPr lang="ne-NP" sz="2000" b="1" u="sng" dirty="0">
              <a:cs typeface="Kalimati" panose="00000400000000000000" pitchFamily="2"/>
            </a:endParaRPr>
          </a:p>
          <a:p>
            <a:r>
              <a:rPr lang="ne-NP" sz="2000" b="1" u="sng" dirty="0">
                <a:cs typeface="Kalimati" panose="00000400000000000000" pitchFamily="2"/>
              </a:rPr>
              <a:t>आ.व. 207६/7७</a:t>
            </a:r>
            <a:r>
              <a:rPr lang="en-US" sz="2000" b="1" u="sng" dirty="0">
                <a:cs typeface="Kalimati" panose="00000400000000000000" pitchFamily="2"/>
              </a:rPr>
              <a:t> </a:t>
            </a:r>
            <a:r>
              <a:rPr lang="ne-NP" sz="2000" b="1" u="sng" dirty="0">
                <a:cs typeface="Kalimati" panose="00000400000000000000" pitchFamily="2"/>
              </a:rPr>
              <a:t>को वार्षिक बजेट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e-NP" sz="1800" dirty="0">
                <a:cs typeface="Kalimati" panose="00000400000000000000" pitchFamily="2"/>
              </a:rPr>
              <a:t>पूजिगत तर्फ: ३ करोड ५ लाख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e-NP" sz="1800" dirty="0">
                <a:cs typeface="Kalimati" panose="00000400000000000000" pitchFamily="2"/>
              </a:rPr>
              <a:t>चालु तर्फ: ४७ करोड ७९ लाख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e-NP" sz="1800" b="1" dirty="0">
                <a:cs typeface="Kalimati" panose="00000400000000000000" pitchFamily="2"/>
              </a:rPr>
              <a:t>कूल बजेट: ५० करोड ८४ लाख</a:t>
            </a:r>
            <a:r>
              <a:rPr lang="ne-NP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itchFamily="2"/>
              </a:rPr>
              <a:t/>
            </a:r>
            <a:br>
              <a:rPr lang="ne-NP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itchFamily="2"/>
              </a:rPr>
            </a:br>
            <a:endParaRPr lang="ne-NP" sz="1800" b="1" dirty="0">
              <a:solidFill>
                <a:srgbClr val="FF0000"/>
              </a:solidFill>
              <a:cs typeface="Kalimati" panose="00000400000000000000" pitchFamily="2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ne-NP" sz="1800" dirty="0">
                <a:cs typeface="Kalimati" panose="00000400000000000000" pitchFamily="2"/>
              </a:rPr>
              <a:t>आई.डी.ए. अनुदान: ४३ करोड २२ लाख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e-NP" sz="1800" dirty="0">
                <a:cs typeface="Kalimati" panose="00000400000000000000" pitchFamily="2"/>
              </a:rPr>
              <a:t>नेपाल सरकार: ७ करोड ६२ लाख</a:t>
            </a:r>
          </a:p>
          <a:p>
            <a:endParaRPr lang="ne-NP" sz="2400" b="1" dirty="0">
              <a:cs typeface="Kalimati" panose="00000400000000000000" pitchFamily="2"/>
            </a:endParaRPr>
          </a:p>
          <a:p>
            <a:r>
              <a:rPr lang="ne-NP" sz="2000" b="1" u="sng" dirty="0">
                <a:cs typeface="Kalimati" panose="00000400000000000000" pitchFamily="2"/>
              </a:rPr>
              <a:t>प्रथम चौमासिकका लागि विनियोजित बजेट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e-NP" sz="1800" dirty="0">
                <a:cs typeface="Kalimati" panose="00000400000000000000" pitchFamily="2"/>
              </a:rPr>
              <a:t>पूजिगत तर्फ: १ करोड ७५ लाख ७० हजार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e-NP" sz="1800" dirty="0">
                <a:cs typeface="Kalimati" panose="00000400000000000000" pitchFamily="2"/>
              </a:rPr>
              <a:t>चालु तर्फ: ४ करोड ४३ लाख ९६ हजार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e-NP" sz="1800" b="1" dirty="0">
                <a:cs typeface="Kalimati" panose="00000400000000000000" pitchFamily="2"/>
              </a:rPr>
              <a:t>कूल जम्मा: ६ करोड १९ लाख ६६ हजार</a:t>
            </a:r>
          </a:p>
          <a:p>
            <a:endParaRPr lang="ne-NP" sz="2000" b="1" dirty="0">
              <a:cs typeface="Kalimati" panose="00000400000000000000" pitchFamily="2"/>
            </a:endParaRPr>
          </a:p>
          <a:p>
            <a:pPr marL="0" indent="0">
              <a:buNone/>
            </a:pPr>
            <a:endParaRPr lang="en-US" sz="1700" dirty="0">
              <a:cs typeface="Kalimati" panose="00000400000000000000" pitchFamily="2"/>
            </a:endParaRPr>
          </a:p>
          <a:p>
            <a:endParaRPr lang="ne-NP" sz="2000" dirty="0">
              <a:cs typeface="Kalimati" panose="00000400000000000000" pitchFamily="2"/>
            </a:endParaRPr>
          </a:p>
          <a:p>
            <a:endParaRPr lang="ne-NP" sz="2000" dirty="0">
              <a:cs typeface="Kalimati" panose="00000400000000000000" pitchFamily="2"/>
            </a:endParaRPr>
          </a:p>
          <a:p>
            <a:pPr lvl="3"/>
            <a:endParaRPr lang="en-US" sz="800" dirty="0">
              <a:cs typeface="Kalimati" panose="00000400000000000000" pitchFamily="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5690520"/>
            <a:ext cx="9161800" cy="1181970"/>
            <a:chOff x="0" y="5690520"/>
            <a:chExt cx="9161800" cy="1181970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5715004"/>
              <a:ext cx="9144000" cy="1157486"/>
              <a:chOff x="100805" y="5943600"/>
              <a:chExt cx="9144000" cy="767318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00805" y="5943600"/>
                <a:ext cx="9144000" cy="767318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164836" y="5996226"/>
                <a:ext cx="3737948" cy="673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e-NP" sz="1400" dirty="0">
                    <a:cs typeface="Kalimati" pitchFamily="2"/>
                  </a:rPr>
                  <a:t>नेपाल सरकार </a:t>
                </a:r>
              </a:p>
              <a:p>
                <a:pPr algn="ctr"/>
                <a:r>
                  <a:rPr lang="ne-NP" sz="1400" dirty="0">
                    <a:cs typeface="Kalimati" pitchFamily="2"/>
                  </a:rPr>
                  <a:t>कृषि तथा पशुपन्छी विकास मन्त्रालय</a:t>
                </a:r>
              </a:p>
              <a:p>
                <a:pPr algn="ctr"/>
                <a:r>
                  <a:rPr lang="ne-NP" b="1" dirty="0">
                    <a:cs typeface="Kalimati" pitchFamily="2"/>
                  </a:rPr>
                  <a:t>खाद्य तथा पोषण सुरक्षा सुधार आयोजना</a:t>
                </a:r>
                <a:endParaRPr lang="ne-NP" b="1" dirty="0">
                  <a:cs typeface="Kalimati"/>
                </a:endParaRPr>
              </a:p>
              <a:p>
                <a:pPr algn="ctr"/>
                <a:r>
                  <a:rPr lang="ne-NP" sz="1400" dirty="0">
                    <a:cs typeface="Kalimati"/>
                  </a:rPr>
                  <a:t>हरिहरभवन, </a:t>
                </a:r>
                <a:r>
                  <a:rPr lang="ne-NP" sz="1400" dirty="0">
                    <a:cs typeface="Kalimati" pitchFamily="2"/>
                  </a:rPr>
                  <a:t>ललितपुर</a:t>
                </a:r>
                <a:endParaRPr lang="en-US" sz="1400" dirty="0">
                  <a:cs typeface="Kalimati" pitchFamily="2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2999" y="5690520"/>
              <a:ext cx="9128801" cy="1167480"/>
              <a:chOff x="32999" y="5690520"/>
              <a:chExt cx="9128801" cy="116748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3854" y="5720209"/>
                <a:ext cx="805713" cy="604285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9568" y="6313341"/>
                <a:ext cx="782232" cy="544659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85352" y="6326336"/>
                <a:ext cx="794215" cy="53166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82000" y="5690520"/>
                <a:ext cx="763983" cy="60580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2999" y="5715006"/>
                <a:ext cx="1031032" cy="989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3" descr="C:\Users\User\Desktop\GAFSP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819779" y="5767679"/>
                <a:ext cx="1352421" cy="790511"/>
              </a:xfrm>
              <a:prstGeom prst="rect">
                <a:avLst/>
              </a:prstGeom>
              <a:noFill/>
            </p:spPr>
          </p:pic>
          <p:pic>
            <p:nvPicPr>
              <p:cNvPr id="19" name="Picture 4" descr="C:\Users\User\Desktop\world bank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453711" y="5807224"/>
                <a:ext cx="711420" cy="71142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5" name="Rectangle 4"/>
          <p:cNvSpPr/>
          <p:nvPr/>
        </p:nvSpPr>
        <p:spPr>
          <a:xfrm>
            <a:off x="636588" y="230873"/>
            <a:ext cx="7897812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ne-NP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itchFamily="2"/>
              </a:rPr>
              <a:t>आ.व. २०७६/७७ को वार्षिक तथा प्रथम चौमासिकका लागि विनियोजित बजेट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982186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40933"/>
              </p:ext>
            </p:extLst>
          </p:nvPr>
        </p:nvGraphicFramePr>
        <p:xfrm>
          <a:off x="32999" y="675333"/>
          <a:ext cx="9034801" cy="4950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5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4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0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4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2719"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कार्यालको</a:t>
                      </a:r>
                      <a:r>
                        <a:rPr lang="ne-NP" sz="2000" baseline="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 नाम</a:t>
                      </a:r>
                      <a:endParaRPr lang="en-US" sz="2000" dirty="0">
                        <a:latin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जम्मा बजेट</a:t>
                      </a:r>
                      <a:endParaRPr lang="en-US" sz="2000" dirty="0">
                        <a:latin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IDA</a:t>
                      </a:r>
                      <a:r>
                        <a:rPr lang="ne-NP" sz="2000" baseline="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 अनुदान</a:t>
                      </a:r>
                      <a:endParaRPr lang="en-US" sz="2000" dirty="0">
                        <a:latin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नेपाल</a:t>
                      </a:r>
                      <a:r>
                        <a:rPr lang="ne-NP" sz="2000" baseline="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 सरकार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05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dirty="0">
                          <a:effectLst/>
                          <a:cs typeface="Kalimati" panose="00000400000000000000" pitchFamily="2"/>
                        </a:rPr>
                        <a:t>खा</a:t>
                      </a:r>
                      <a:r>
                        <a:rPr lang="ne-NP" sz="1400" dirty="0">
                          <a:effectLst/>
                          <a:cs typeface="Kalimati" panose="00000400000000000000" pitchFamily="2"/>
                        </a:rPr>
                        <a:t>ध्य</a:t>
                      </a:r>
                      <a:r>
                        <a:rPr lang="hi-IN" sz="1400" dirty="0">
                          <a:effectLst/>
                          <a:cs typeface="Kalimati" panose="00000400000000000000" pitchFamily="2"/>
                        </a:rPr>
                        <a:t> तथा पोषण सुरक्षा सुधार आयोजना</a:t>
                      </a:r>
                      <a:r>
                        <a:rPr lang="en-US" sz="1400" dirty="0">
                          <a:effectLst/>
                          <a:cs typeface="Kalimati" panose="00000400000000000000" pitchFamily="2"/>
                        </a:rPr>
                        <a:t>, </a:t>
                      </a:r>
                      <a:r>
                        <a:rPr lang="hi-IN" sz="1400" dirty="0">
                          <a:effectLst/>
                          <a:cs typeface="Kalimati" panose="00000400000000000000" pitchFamily="2"/>
                        </a:rPr>
                        <a:t>आयोजना व्यवस्थापन इकाई</a:t>
                      </a:r>
                      <a:r>
                        <a:rPr lang="en-US" sz="1400" dirty="0">
                          <a:effectLst/>
                          <a:cs typeface="Kalimati" panose="00000400000000000000" pitchFamily="2"/>
                        </a:rPr>
                        <a:t>, </a:t>
                      </a:r>
                      <a:r>
                        <a:rPr lang="hi-IN" sz="1400" dirty="0">
                          <a:effectLst/>
                          <a:cs typeface="Kalimati" panose="00000400000000000000" pitchFamily="2"/>
                        </a:rPr>
                        <a:t>ललितपुर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२४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४४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५६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०००</a:t>
                      </a:r>
                      <a:endParaRPr lang="en-US" sz="1600" dirty="0">
                        <a:latin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२२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८६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०८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०००</a:t>
                      </a:r>
                      <a:endParaRPr lang="en-US" sz="1600" dirty="0">
                        <a:latin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१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५८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४८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०००</a:t>
                      </a:r>
                      <a:endParaRPr lang="en-US" sz="1600" dirty="0">
                        <a:latin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6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dirty="0">
                          <a:effectLst/>
                          <a:cs typeface="Kalimati" panose="00000400000000000000" pitchFamily="2"/>
                        </a:rPr>
                        <a:t>आयोजना क्ल</a:t>
                      </a:r>
                      <a:r>
                        <a:rPr lang="ne-NP" sz="1400" dirty="0">
                          <a:effectLst/>
                          <a:cs typeface="Kalimati" panose="00000400000000000000" pitchFamily="2"/>
                        </a:rPr>
                        <a:t>ष्टर</a:t>
                      </a:r>
                      <a:r>
                        <a:rPr lang="hi-IN" sz="1400" dirty="0">
                          <a:effectLst/>
                          <a:cs typeface="Kalimati" panose="00000400000000000000" pitchFamily="2"/>
                        </a:rPr>
                        <a:t> इकाई</a:t>
                      </a:r>
                      <a:r>
                        <a:rPr lang="en-US" sz="1400" dirty="0">
                          <a:effectLst/>
                          <a:cs typeface="Kalimati" panose="00000400000000000000" pitchFamily="2"/>
                        </a:rPr>
                        <a:t>, </a:t>
                      </a:r>
                      <a:r>
                        <a:rPr lang="hi-IN" sz="1400" dirty="0">
                          <a:effectLst/>
                          <a:cs typeface="Kalimati" panose="00000400000000000000" pitchFamily="2"/>
                        </a:rPr>
                        <a:t>गोरखा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६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६०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४६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०००</a:t>
                      </a:r>
                      <a:endParaRPr lang="en-US" sz="1600" dirty="0">
                        <a:latin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५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०९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१९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०००</a:t>
                      </a:r>
                      <a:endParaRPr lang="en-US" sz="1600" dirty="0">
                        <a:latin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१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५१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२७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०००</a:t>
                      </a:r>
                      <a:endParaRPr lang="en-US" sz="1600" dirty="0">
                        <a:latin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0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dirty="0">
                          <a:effectLst/>
                          <a:cs typeface="Kalimati" panose="00000400000000000000" pitchFamily="2"/>
                        </a:rPr>
                        <a:t>आयोजना क्ल</a:t>
                      </a:r>
                      <a:r>
                        <a:rPr lang="ne-NP" sz="1400" dirty="0">
                          <a:effectLst/>
                          <a:cs typeface="Kalimati" panose="00000400000000000000" pitchFamily="2"/>
                        </a:rPr>
                        <a:t>ष्टर</a:t>
                      </a:r>
                      <a:r>
                        <a:rPr lang="hi-IN" sz="1400" dirty="0">
                          <a:effectLst/>
                          <a:cs typeface="Kalimati" panose="00000400000000000000" pitchFamily="2"/>
                        </a:rPr>
                        <a:t>  इकाई</a:t>
                      </a:r>
                      <a:r>
                        <a:rPr lang="en-US" sz="1400" dirty="0">
                          <a:effectLst/>
                          <a:cs typeface="Kalimati" panose="00000400000000000000" pitchFamily="2"/>
                        </a:rPr>
                        <a:t>, </a:t>
                      </a:r>
                      <a:r>
                        <a:rPr lang="hi-IN" sz="1400" dirty="0">
                          <a:effectLst/>
                          <a:cs typeface="Kalimati" panose="00000400000000000000" pitchFamily="2"/>
                        </a:rPr>
                        <a:t>सिन्धुपाल्चोक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६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६०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४४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०००</a:t>
                      </a:r>
                      <a:endParaRPr lang="en-US" sz="1600" dirty="0">
                        <a:latin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५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०९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६९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०००</a:t>
                      </a:r>
                      <a:endParaRPr lang="en-US" sz="1600" dirty="0">
                        <a:latin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१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५०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७५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०००</a:t>
                      </a:r>
                      <a:endParaRPr lang="en-US" sz="1600" dirty="0">
                        <a:latin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76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dirty="0">
                          <a:effectLst/>
                          <a:cs typeface="Kalimati" panose="00000400000000000000" pitchFamily="2"/>
                        </a:rPr>
                        <a:t>आयोजना क्ल</a:t>
                      </a:r>
                      <a:r>
                        <a:rPr lang="ne-NP" sz="1400" dirty="0">
                          <a:effectLst/>
                          <a:cs typeface="Kalimati" panose="00000400000000000000" pitchFamily="2"/>
                        </a:rPr>
                        <a:t>ष्टर</a:t>
                      </a:r>
                      <a:r>
                        <a:rPr lang="hi-IN" sz="1400" dirty="0">
                          <a:effectLst/>
                          <a:cs typeface="Kalimati" panose="00000400000000000000" pitchFamily="2"/>
                        </a:rPr>
                        <a:t>  इकाई</a:t>
                      </a:r>
                      <a:r>
                        <a:rPr lang="en-US" sz="1400" dirty="0">
                          <a:effectLst/>
                          <a:cs typeface="Kalimati" panose="00000400000000000000" pitchFamily="2"/>
                        </a:rPr>
                        <a:t>, </a:t>
                      </a:r>
                      <a:r>
                        <a:rPr lang="hi-IN" sz="1400" dirty="0">
                          <a:effectLst/>
                          <a:cs typeface="Kalimati" panose="00000400000000000000" pitchFamily="2"/>
                        </a:rPr>
                        <a:t>धनुषा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६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५९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६५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०००</a:t>
                      </a:r>
                      <a:endParaRPr lang="en-US" sz="1600" dirty="0">
                        <a:latin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५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०८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९०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०००</a:t>
                      </a:r>
                      <a:endParaRPr lang="en-US" sz="1600" dirty="0">
                        <a:latin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१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५०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७५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०००</a:t>
                      </a:r>
                      <a:endParaRPr lang="en-US" sz="1600" dirty="0">
                        <a:latin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76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dirty="0">
                          <a:effectLst/>
                          <a:cs typeface="Kalimati" panose="00000400000000000000" pitchFamily="2"/>
                        </a:rPr>
                        <a:t>आयोजना क्ल</a:t>
                      </a:r>
                      <a:r>
                        <a:rPr lang="ne-NP" sz="1400" dirty="0">
                          <a:effectLst/>
                          <a:cs typeface="Kalimati" panose="00000400000000000000" pitchFamily="2"/>
                        </a:rPr>
                        <a:t>ष्टर</a:t>
                      </a:r>
                      <a:r>
                        <a:rPr lang="hi-IN" sz="1400" dirty="0">
                          <a:effectLst/>
                          <a:cs typeface="Kalimati" panose="00000400000000000000" pitchFamily="2"/>
                        </a:rPr>
                        <a:t>  इकाई</a:t>
                      </a:r>
                      <a:r>
                        <a:rPr lang="en-US" sz="1400" dirty="0">
                          <a:effectLst/>
                          <a:cs typeface="Kalimati" panose="00000400000000000000" pitchFamily="2"/>
                        </a:rPr>
                        <a:t>, </a:t>
                      </a:r>
                      <a:r>
                        <a:rPr lang="hi-IN" sz="1400" dirty="0">
                          <a:effectLst/>
                          <a:cs typeface="Kalimati" panose="00000400000000000000" pitchFamily="2"/>
                        </a:rPr>
                        <a:t>सप</a:t>
                      </a:r>
                      <a:r>
                        <a:rPr lang="ne-NP" sz="1400" dirty="0">
                          <a:effectLst/>
                          <a:cs typeface="Kalimati" panose="00000400000000000000" pitchFamily="2"/>
                        </a:rPr>
                        <a:t>्तरी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६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५८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८९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०००</a:t>
                      </a:r>
                      <a:endParaRPr lang="en-US" sz="1600" dirty="0">
                        <a:latin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५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०८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१४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०००</a:t>
                      </a:r>
                      <a:endParaRPr lang="en-US" sz="1600" dirty="0">
                        <a:latin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१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५०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७५०००</a:t>
                      </a:r>
                      <a:endParaRPr lang="en-US" sz="1600" dirty="0">
                        <a:latin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662">
                <a:tc>
                  <a:txBody>
                    <a:bodyPr/>
                    <a:lstStyle/>
                    <a:p>
                      <a:r>
                        <a:rPr lang="ne-NP" sz="2000" b="1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जम्मा</a:t>
                      </a:r>
                      <a:endParaRPr lang="en-US" sz="2000" b="1" dirty="0">
                        <a:latin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1600" b="1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५०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b="1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८४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b="1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००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b="1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०००</a:t>
                      </a:r>
                      <a:endParaRPr lang="en-US" sz="1600" b="1" dirty="0">
                        <a:latin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1600" b="1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४३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b="1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२२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b="1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००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b="1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०००</a:t>
                      </a:r>
                      <a:endParaRPr lang="en-US" sz="1600" b="1" dirty="0">
                        <a:latin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1600" b="1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७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b="1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६२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b="1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००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,</a:t>
                      </a:r>
                      <a:r>
                        <a:rPr lang="ne-NP" sz="1600" b="1" dirty="0">
                          <a:latin typeface="Times New Roman" panose="02020603050405020304" pitchFamily="18" charset="0"/>
                          <a:cs typeface="Kalimati" panose="00000400000000000000" pitchFamily="2"/>
                        </a:rPr>
                        <a:t>०००</a:t>
                      </a:r>
                      <a:endParaRPr lang="en-US" sz="1600" b="1" dirty="0">
                        <a:latin typeface="Times New Roman" panose="02020603050405020304" pitchFamily="18" charset="0"/>
                        <a:cs typeface="Kalimati" panose="00000400000000000000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5105400" y="5569682"/>
            <a:ext cx="458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e-NP" b="1" dirty="0">
                <a:latin typeface="Times New Roman" panose="02020603050405020304" pitchFamily="18" charset="0"/>
                <a:cs typeface="Kalimati" panose="00000400000000000000" pitchFamily="2"/>
              </a:rPr>
              <a:t>अनुदान</a:t>
            </a:r>
            <a:r>
              <a:rPr lang="en-US" b="1" dirty="0">
                <a:latin typeface="Times New Roman" panose="02020603050405020304" pitchFamily="18" charset="0"/>
                <a:cs typeface="Kalimati" panose="00000400000000000000" pitchFamily="2"/>
              </a:rPr>
              <a:t> = </a:t>
            </a:r>
            <a:r>
              <a:rPr lang="ne-NP" b="1" dirty="0">
                <a:latin typeface="Times New Roman" panose="02020603050405020304" pitchFamily="18" charset="0"/>
                <a:cs typeface="Kalimati" panose="00000400000000000000" pitchFamily="2"/>
              </a:rPr>
              <a:t>८५</a:t>
            </a:r>
            <a:r>
              <a:rPr lang="en-US" b="1" dirty="0">
                <a:latin typeface="Times New Roman" panose="02020603050405020304" pitchFamily="18" charset="0"/>
                <a:cs typeface="Kalimati" panose="00000400000000000000" pitchFamily="2"/>
              </a:rPr>
              <a:t>%      </a:t>
            </a:r>
            <a:r>
              <a:rPr lang="ne-NP" b="1" dirty="0">
                <a:latin typeface="Times New Roman" panose="02020603050405020304" pitchFamily="18" charset="0"/>
                <a:cs typeface="Kalimati" panose="00000400000000000000" pitchFamily="2"/>
              </a:rPr>
              <a:t>नेपाल सरकार </a:t>
            </a:r>
            <a:r>
              <a:rPr lang="en-US" b="1" dirty="0">
                <a:latin typeface="Times New Roman" panose="02020603050405020304" pitchFamily="18" charset="0"/>
                <a:cs typeface="Kalimati" panose="00000400000000000000" pitchFamily="2"/>
              </a:rPr>
              <a:t>= </a:t>
            </a:r>
            <a:r>
              <a:rPr lang="ne-NP" b="1" dirty="0">
                <a:latin typeface="Times New Roman" panose="02020603050405020304" pitchFamily="18" charset="0"/>
                <a:cs typeface="Kalimati" panose="00000400000000000000" pitchFamily="2"/>
              </a:rPr>
              <a:t>१५</a:t>
            </a:r>
            <a:r>
              <a:rPr lang="en-US" b="1" dirty="0">
                <a:latin typeface="Times New Roman" panose="02020603050405020304" pitchFamily="18" charset="0"/>
                <a:cs typeface="Kalimati" panose="00000400000000000000" pitchFamily="2"/>
              </a:rPr>
              <a:t>%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-76200" y="4482"/>
            <a:ext cx="9215718" cy="52891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ne-NP" sz="2800" dirty="0">
                <a:latin typeface="Times New Roman" panose="02020603050405020304" pitchFamily="18" charset="0"/>
                <a:cs typeface="Kalimati" panose="00000400000000000000" pitchFamily="2"/>
              </a:rPr>
              <a:t>आयोजनाको चालु आ</a:t>
            </a:r>
            <a:r>
              <a:rPr lang="en-US" sz="2800" dirty="0">
                <a:latin typeface="Times New Roman" panose="02020603050405020304" pitchFamily="18" charset="0"/>
                <a:cs typeface="Kalimati" panose="00000400000000000000" pitchFamily="2"/>
              </a:rPr>
              <a:t>.</a:t>
            </a:r>
            <a:r>
              <a:rPr lang="ne-NP" sz="2800" dirty="0">
                <a:latin typeface="Times New Roman" panose="02020603050405020304" pitchFamily="18" charset="0"/>
                <a:cs typeface="Kalimati" panose="00000400000000000000" pitchFamily="2"/>
              </a:rPr>
              <a:t>व २०७६</a:t>
            </a:r>
            <a:r>
              <a:rPr lang="en-US" sz="2800" dirty="0">
                <a:latin typeface="Times New Roman" panose="02020603050405020304" pitchFamily="18" charset="0"/>
                <a:cs typeface="Kalimati" panose="00000400000000000000" pitchFamily="2"/>
              </a:rPr>
              <a:t>/</a:t>
            </a:r>
            <a:r>
              <a:rPr lang="ne-NP" sz="2800" dirty="0">
                <a:latin typeface="Times New Roman" panose="02020603050405020304" pitchFamily="18" charset="0"/>
                <a:cs typeface="Kalimati" panose="00000400000000000000" pitchFamily="2"/>
              </a:rPr>
              <a:t>७७ को विस्तृत बजेट</a:t>
            </a:r>
            <a:r>
              <a:rPr lang="en-US" sz="2800" dirty="0">
                <a:latin typeface="Times New Roman" panose="02020603050405020304" pitchFamily="18" charset="0"/>
                <a:cs typeface="Kalimati" panose="00000400000000000000" pitchFamily="2"/>
              </a:rPr>
              <a:t> </a:t>
            </a:r>
            <a:r>
              <a:rPr lang="ne-NP" sz="2800" dirty="0">
                <a:latin typeface="Times New Roman" panose="02020603050405020304" pitchFamily="18" charset="0"/>
                <a:cs typeface="Kalimati" panose="00000400000000000000" pitchFamily="2"/>
              </a:rPr>
              <a:t>विवरण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Kalimati" panose="00000400000000000000" pitchFamily="2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6096000"/>
            <a:ext cx="9161800" cy="1064252"/>
            <a:chOff x="0" y="5690520"/>
            <a:chExt cx="9161800" cy="1630747"/>
          </a:xfrm>
        </p:grpSpPr>
        <p:grpSp>
          <p:nvGrpSpPr>
            <p:cNvPr id="19" name="Group 10"/>
            <p:cNvGrpSpPr/>
            <p:nvPr/>
          </p:nvGrpSpPr>
          <p:grpSpPr>
            <a:xfrm>
              <a:off x="0" y="5715007"/>
              <a:ext cx="9144000" cy="1606260"/>
              <a:chOff x="100805" y="5943600"/>
              <a:chExt cx="9144000" cy="1064818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00805" y="5943600"/>
                <a:ext cx="9144000" cy="767318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64836" y="5996226"/>
                <a:ext cx="3737948" cy="1012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e-NP" sz="1050" dirty="0">
                    <a:cs typeface="Kalimati" pitchFamily="2"/>
                  </a:rPr>
                  <a:t>नेपाल सरकार </a:t>
                </a:r>
              </a:p>
              <a:p>
                <a:pPr algn="ctr"/>
                <a:r>
                  <a:rPr lang="ne-NP" sz="1050" dirty="0">
                    <a:cs typeface="Kalimati" pitchFamily="2"/>
                  </a:rPr>
                  <a:t>कृषि तथा पशुपन्छी विकास मन्त्रालय</a:t>
                </a:r>
              </a:p>
              <a:p>
                <a:pPr algn="ctr"/>
                <a:r>
                  <a:rPr lang="ne-NP" sz="1200" b="1" dirty="0">
                    <a:cs typeface="Kalimati" pitchFamily="2"/>
                  </a:rPr>
                  <a:t>खाद्य तथा पोषण सुरक्षा सुधार आयोजना</a:t>
                </a:r>
                <a:endParaRPr lang="ne-NP" sz="1200" b="1" dirty="0">
                  <a:cs typeface="Kalimati"/>
                </a:endParaRPr>
              </a:p>
              <a:p>
                <a:pPr algn="ctr"/>
                <a:r>
                  <a:rPr lang="ne-NP" sz="1050" dirty="0">
                    <a:cs typeface="Kalimati"/>
                  </a:rPr>
                  <a:t>हरिहरभवन, </a:t>
                </a:r>
                <a:r>
                  <a:rPr lang="ne-NP" sz="1050" dirty="0">
                    <a:cs typeface="Kalimati" pitchFamily="2"/>
                  </a:rPr>
                  <a:t>ललितपुर</a:t>
                </a:r>
                <a:endParaRPr lang="en-US" sz="1050" dirty="0">
                  <a:cs typeface="Kalimati" pitchFamily="2"/>
                </a:endParaRPr>
              </a:p>
            </p:txBody>
          </p:sp>
        </p:grpSp>
        <p:grpSp>
          <p:nvGrpSpPr>
            <p:cNvPr id="20" name="Group 11"/>
            <p:cNvGrpSpPr/>
            <p:nvPr/>
          </p:nvGrpSpPr>
          <p:grpSpPr>
            <a:xfrm>
              <a:off x="32999" y="5690520"/>
              <a:ext cx="9128801" cy="1167480"/>
              <a:chOff x="32999" y="5690520"/>
              <a:chExt cx="9128801" cy="1167480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3854" y="5720209"/>
                <a:ext cx="805713" cy="604285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9568" y="6313341"/>
                <a:ext cx="782232" cy="544659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85352" y="6326336"/>
                <a:ext cx="794215" cy="531664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82000" y="5690520"/>
                <a:ext cx="763983" cy="605805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2999" y="5715006"/>
                <a:ext cx="1031032" cy="989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3" descr="C:\Users\User\Desktop\GAFSP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819779" y="5767679"/>
                <a:ext cx="1352421" cy="790511"/>
              </a:xfrm>
              <a:prstGeom prst="rect">
                <a:avLst/>
              </a:prstGeom>
              <a:noFill/>
            </p:spPr>
          </p:pic>
          <p:pic>
            <p:nvPicPr>
              <p:cNvPr id="27" name="Picture 4" descr="C:\Users\User\Desktop\world bank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453711" y="5807224"/>
                <a:ext cx="711420" cy="71142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379642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287628" y="2286000"/>
            <a:ext cx="8568744" cy="19082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ne-NP" sz="2400" b="1" dirty="0">
                <a:solidFill>
                  <a:schemeClr val="tx1"/>
                </a:solidFill>
                <a:cs typeface="Kalimati" pitchFamily="2"/>
              </a:rPr>
              <a:t>	    एकमुष्ट भारित प्रगति प्रतिशत </a:t>
            </a:r>
            <a:r>
              <a:rPr lang="en-US" sz="2400" b="1" dirty="0">
                <a:solidFill>
                  <a:schemeClr val="tx1"/>
                </a:solidFill>
                <a:cs typeface="Kalimati" pitchFamily="2"/>
              </a:rPr>
              <a:t>:</a:t>
            </a:r>
            <a:r>
              <a:rPr lang="ne-NP" sz="2400" b="1" dirty="0">
                <a:solidFill>
                  <a:schemeClr val="tx1"/>
                </a:solidFill>
                <a:cs typeface="Kalimati" pitchFamily="2"/>
              </a:rPr>
              <a:t> </a:t>
            </a:r>
            <a:r>
              <a:rPr lang="ne-NP" sz="2400" b="1" dirty="0">
                <a:solidFill>
                  <a:schemeClr val="tx1"/>
                </a:solidFill>
                <a:latin typeface="Fontasy Himali" panose="04020500000000000000" pitchFamily="82" charset="0"/>
                <a:cs typeface="Kalimati" pitchFamily="2"/>
              </a:rPr>
              <a:t>५०</a:t>
            </a:r>
            <a:r>
              <a:rPr lang="en-US" sz="2400" b="1" dirty="0">
                <a:solidFill>
                  <a:schemeClr val="tx1"/>
                </a:solidFill>
                <a:latin typeface="Fontasy Himali" panose="04020500000000000000" pitchFamily="82" charset="0"/>
                <a:cs typeface="Kalimati" pitchFamily="2"/>
              </a:rPr>
              <a:t>.</a:t>
            </a:r>
            <a:r>
              <a:rPr lang="ne-NP" sz="2400" b="1" dirty="0">
                <a:solidFill>
                  <a:schemeClr val="tx1"/>
                </a:solidFill>
                <a:latin typeface="Fontasy Himali" panose="04020500000000000000" pitchFamily="82" charset="0"/>
                <a:cs typeface="Kalimati" pitchFamily="2"/>
              </a:rPr>
              <a:t>१५</a:t>
            </a:r>
            <a:r>
              <a:rPr lang="en-US" sz="2400" b="1" dirty="0">
                <a:solidFill>
                  <a:schemeClr val="tx1"/>
                </a:solidFill>
                <a:latin typeface="Fontasy Himali" panose="04020500000000000000" pitchFamily="82" charset="0"/>
                <a:cs typeface="Kalimati" pitchFamily="2"/>
              </a:rPr>
              <a:t> %</a:t>
            </a:r>
            <a:endParaRPr lang="ne-NP" sz="2400" b="1" dirty="0">
              <a:solidFill>
                <a:schemeClr val="tx1"/>
              </a:solidFill>
              <a:latin typeface="Fontasy Himali" panose="04020500000000000000" pitchFamily="82" charset="0"/>
              <a:cs typeface="Kalimati" pitchFamily="2"/>
            </a:endParaRPr>
          </a:p>
          <a:p>
            <a:pPr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ne-NP" sz="2400" b="1" dirty="0">
              <a:solidFill>
                <a:schemeClr val="tx1"/>
              </a:solidFill>
              <a:cs typeface="Kalimati" pitchFamily="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ne-NP" sz="2400" b="1" dirty="0">
                <a:solidFill>
                  <a:schemeClr val="tx1"/>
                </a:solidFill>
                <a:cs typeface="Kalimati" pitchFamily="2"/>
              </a:rPr>
              <a:t>	    एकमुष्ट वित्तिय प्रगति प्रतिशत </a:t>
            </a:r>
            <a:r>
              <a:rPr lang="en-US" sz="2400" b="1" dirty="0">
                <a:solidFill>
                  <a:schemeClr val="tx1"/>
                </a:solidFill>
                <a:cs typeface="Kalimati" pitchFamily="2"/>
              </a:rPr>
              <a:t>: </a:t>
            </a:r>
            <a:r>
              <a:rPr lang="en-US" sz="2400" b="1" dirty="0">
                <a:solidFill>
                  <a:schemeClr val="tx1"/>
                </a:solidFill>
                <a:latin typeface="Fontasy Himali" panose="04020500000000000000" pitchFamily="82" charset="0"/>
                <a:cs typeface="Kalimati" pitchFamily="2"/>
              </a:rPr>
              <a:t>3</a:t>
            </a:r>
            <a:r>
              <a:rPr lang="ne-NP" sz="2400" b="1" dirty="0">
                <a:solidFill>
                  <a:schemeClr val="tx1"/>
                </a:solidFill>
                <a:latin typeface="Fontasy Himali" panose="04020500000000000000" pitchFamily="82" charset="0"/>
                <a:cs typeface="Kalimati" pitchFamily="2"/>
              </a:rPr>
              <a:t>१</a:t>
            </a:r>
            <a:r>
              <a:rPr lang="en-US" sz="2400" b="1" dirty="0">
                <a:solidFill>
                  <a:schemeClr val="tx1"/>
                </a:solidFill>
                <a:latin typeface="Fontasy Himali" panose="04020500000000000000" pitchFamily="82" charset="0"/>
                <a:cs typeface="Kalimati" pitchFamily="2"/>
              </a:rPr>
              <a:t>.</a:t>
            </a:r>
            <a:r>
              <a:rPr lang="ne-NP" sz="2400" b="1" dirty="0">
                <a:solidFill>
                  <a:schemeClr val="tx1"/>
                </a:solidFill>
                <a:latin typeface="Fontasy Himali" panose="04020500000000000000" pitchFamily="82" charset="0"/>
                <a:cs typeface="Kalimati" pitchFamily="2"/>
              </a:rPr>
              <a:t>७</a:t>
            </a:r>
            <a:r>
              <a:rPr lang="en-US" sz="2400" b="1" dirty="0">
                <a:solidFill>
                  <a:schemeClr val="tx1"/>
                </a:solidFill>
                <a:latin typeface="Fontasy Himali" panose="04020500000000000000" pitchFamily="82" charset="0"/>
                <a:cs typeface="Kalimati" pitchFamily="2"/>
              </a:rPr>
              <a:t> %</a:t>
            </a:r>
            <a:endParaRPr lang="en-US" sz="2400" b="1" dirty="0">
              <a:solidFill>
                <a:schemeClr val="tx1"/>
              </a:solidFill>
              <a:cs typeface="Kalimati" pitchFamily="2"/>
            </a:endParaRP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800100" y="685800"/>
            <a:ext cx="7543800" cy="523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e-NP" sz="2800" b="1" dirty="0">
                <a:ea typeface="Kalimati" panose="00000400000000000000" pitchFamily="2"/>
                <a:cs typeface="Kalimati" panose="00000400000000000000" pitchFamily="2"/>
              </a:rPr>
              <a:t>प्रथम </a:t>
            </a:r>
            <a:r>
              <a:rPr lang="sa-IN" sz="2800" b="1" dirty="0">
                <a:ea typeface="Kalimati" panose="00000400000000000000" pitchFamily="2"/>
                <a:cs typeface="Kalimati" panose="00000400000000000000" pitchFamily="2"/>
              </a:rPr>
              <a:t>चौमासिक </a:t>
            </a:r>
            <a:r>
              <a:rPr lang="ne-NP" sz="2800" b="1" dirty="0">
                <a:ea typeface="Kalimati" panose="00000400000000000000" pitchFamily="2"/>
                <a:cs typeface="Kalimati" panose="00000400000000000000" pitchFamily="2"/>
              </a:rPr>
              <a:t>एकमुष्ट </a:t>
            </a:r>
            <a:r>
              <a:rPr lang="sa-IN" sz="2800" b="1" dirty="0">
                <a:ea typeface="Kalimati" panose="00000400000000000000" pitchFamily="2"/>
                <a:cs typeface="Kalimati" panose="00000400000000000000" pitchFamily="2"/>
              </a:rPr>
              <a:t>प्रगति</a:t>
            </a:r>
            <a:r>
              <a:rPr lang="ne-NP" sz="2800" b="1" dirty="0">
                <a:ea typeface="Kalimati" panose="00000400000000000000" pitchFamily="2"/>
                <a:cs typeface="Kalimati" panose="00000400000000000000" pitchFamily="2"/>
              </a:rPr>
              <a:t> स्थिति</a:t>
            </a:r>
            <a:endParaRPr lang="en-US" sz="2800" b="1" dirty="0">
              <a:ea typeface="Kalimati" panose="00000400000000000000" pitchFamily="2"/>
              <a:cs typeface="Kalimati" panose="00000400000000000000" pitchFamily="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5690520"/>
            <a:ext cx="9161800" cy="1181970"/>
            <a:chOff x="0" y="5690520"/>
            <a:chExt cx="9161800" cy="1181970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5715004"/>
              <a:ext cx="9144000" cy="1157486"/>
              <a:chOff x="100805" y="5943600"/>
              <a:chExt cx="9144000" cy="767318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00805" y="5943600"/>
                <a:ext cx="9144000" cy="767318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164836" y="5996226"/>
                <a:ext cx="3737948" cy="673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e-NP" sz="1400" dirty="0">
                    <a:cs typeface="Kalimati" pitchFamily="2"/>
                  </a:rPr>
                  <a:t>नेपाल सरकार </a:t>
                </a:r>
              </a:p>
              <a:p>
                <a:pPr algn="ctr"/>
                <a:r>
                  <a:rPr lang="ne-NP" sz="1400" dirty="0">
                    <a:cs typeface="Kalimati" pitchFamily="2"/>
                  </a:rPr>
                  <a:t>कृषि तथा पशुपन्छी विकास मन्त्रालय</a:t>
                </a:r>
              </a:p>
              <a:p>
                <a:pPr algn="ctr"/>
                <a:r>
                  <a:rPr lang="ne-NP" b="1" dirty="0">
                    <a:cs typeface="Kalimati" pitchFamily="2"/>
                  </a:rPr>
                  <a:t>खाद्य तथा पोषण सुरक्षा सुधार आयोजना</a:t>
                </a:r>
                <a:endParaRPr lang="ne-NP" b="1" dirty="0">
                  <a:cs typeface="Kalimati"/>
                </a:endParaRPr>
              </a:p>
              <a:p>
                <a:pPr algn="ctr"/>
                <a:r>
                  <a:rPr lang="ne-NP" sz="1400" dirty="0">
                    <a:cs typeface="Kalimati"/>
                  </a:rPr>
                  <a:t>हरिहरभवन, </a:t>
                </a:r>
                <a:r>
                  <a:rPr lang="ne-NP" sz="1400" dirty="0">
                    <a:cs typeface="Kalimati" pitchFamily="2"/>
                  </a:rPr>
                  <a:t>ललितपुर</a:t>
                </a:r>
                <a:endParaRPr lang="en-US" sz="1400" dirty="0">
                  <a:cs typeface="Kalimati" pitchFamily="2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2999" y="5690520"/>
              <a:ext cx="9128801" cy="1167480"/>
              <a:chOff x="32999" y="5690520"/>
              <a:chExt cx="9128801" cy="116748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3854" y="5720209"/>
                <a:ext cx="805713" cy="604285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9568" y="6313341"/>
                <a:ext cx="782232" cy="544659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85352" y="6326336"/>
                <a:ext cx="794215" cy="531664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82000" y="5690520"/>
                <a:ext cx="763983" cy="605805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2999" y="5715006"/>
                <a:ext cx="1031032" cy="989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3" descr="C:\Users\User\Desktop\GAFSP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819779" y="5767679"/>
                <a:ext cx="1352421" cy="790511"/>
              </a:xfrm>
              <a:prstGeom prst="rect">
                <a:avLst/>
              </a:prstGeom>
              <a:noFill/>
            </p:spPr>
          </p:pic>
          <p:pic>
            <p:nvPicPr>
              <p:cNvPr id="15" name="Picture 4" descr="C:\Users\User\Desktop\world bank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453711" y="5807224"/>
                <a:ext cx="711420" cy="71142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193840109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213" y="178258"/>
            <a:ext cx="8229600" cy="533400"/>
          </a:xfrm>
        </p:spPr>
        <p:txBody>
          <a:bodyPr>
            <a:noAutofit/>
          </a:bodyPr>
          <a:lstStyle/>
          <a:p>
            <a:pPr algn="ctr"/>
            <a:r>
              <a:rPr lang="ne-NP" sz="2400" u="sng" dirty="0">
                <a:cs typeface="Kalimati" panose="00000400000000000000" pitchFamily="2"/>
              </a:rPr>
              <a:t>आयोजनाका कार्यालय अनुसारको प्रथम चौमासिक प्रगति सारांश</a:t>
            </a:r>
            <a:endParaRPr lang="en-US" sz="2400" u="sng" dirty="0">
              <a:cs typeface="Kalimati" panose="00000400000000000000" pitchFamily="2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511819"/>
              </p:ext>
            </p:extLst>
          </p:nvPr>
        </p:nvGraphicFramePr>
        <p:xfrm>
          <a:off x="285750" y="736142"/>
          <a:ext cx="8629649" cy="4775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7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4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6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04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20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7997">
                <a:tc gridSpan="6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800" dirty="0">
                          <a:effectLst/>
                          <a:cs typeface="Kalimati" panose="00000400000000000000" pitchFamily="2"/>
                        </a:rPr>
                        <a:t>रकम रु हजारमा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8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cs typeface="Kalimati" panose="00000400000000000000" pitchFamily="2"/>
                        </a:rPr>
                        <a:t>क्र</a:t>
                      </a:r>
                      <a:r>
                        <a:rPr lang="en-US" sz="1400" dirty="0">
                          <a:effectLst/>
                          <a:cs typeface="Kalimati" panose="00000400000000000000" pitchFamily="2"/>
                        </a:rPr>
                        <a:t>.</a:t>
                      </a:r>
                      <a:r>
                        <a:rPr lang="ne-NP" sz="1400" dirty="0">
                          <a:effectLst/>
                          <a:cs typeface="Kalimati" panose="00000400000000000000" pitchFamily="2"/>
                        </a:rPr>
                        <a:t>सं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cs typeface="Kalimati" panose="00000400000000000000" pitchFamily="2"/>
                        </a:rPr>
                        <a:t>कार्यालयको नाम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cs typeface="Kalimati" panose="00000400000000000000" pitchFamily="2"/>
                        </a:rPr>
                        <a:t>प्रथम</a:t>
                      </a:r>
                      <a:r>
                        <a:rPr lang="ne-NP" sz="1400" baseline="0" dirty="0">
                          <a:effectLst/>
                          <a:cs typeface="Kalimati" panose="00000400000000000000" pitchFamily="2"/>
                        </a:rPr>
                        <a:t> चौमासिक </a:t>
                      </a:r>
                      <a:r>
                        <a:rPr lang="ne-NP" sz="1400" dirty="0">
                          <a:effectLst/>
                          <a:cs typeface="Kalimati" panose="00000400000000000000" pitchFamily="2"/>
                        </a:rPr>
                        <a:t>विनियोजित बजेट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cs typeface="Kalimati" panose="00000400000000000000" pitchFamily="2"/>
                        </a:rPr>
                        <a:t>कुल खर्च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cs typeface="Kalimati" panose="00000400000000000000" pitchFamily="2"/>
                        </a:rPr>
                        <a:t>वित्तीय प्रगति प्रतिशत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400" dirty="0">
                          <a:effectLst/>
                          <a:cs typeface="Kalimati" pitchFamily="2"/>
                        </a:rPr>
                        <a:t>भारित</a:t>
                      </a:r>
                      <a:r>
                        <a:rPr lang="ne-NP" sz="1400" baseline="0" dirty="0">
                          <a:effectLst/>
                          <a:cs typeface="Kalimati" pitchFamily="2"/>
                        </a:rPr>
                        <a:t> </a:t>
                      </a:r>
                      <a:r>
                        <a:rPr lang="ne-NP" sz="1400" dirty="0">
                          <a:effectLst/>
                          <a:cs typeface="Kalimati" pitchFamily="2"/>
                        </a:rPr>
                        <a:t>प्रगति </a:t>
                      </a:r>
                      <a:r>
                        <a:rPr lang="ne-NP" sz="1800" dirty="0">
                          <a:effectLst/>
                          <a:cs typeface="Kalimati" pitchFamily="2"/>
                        </a:rPr>
                        <a:t>प्रतिशत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cs typeface="Kalimati" panose="00000400000000000000" pitchFamily="2"/>
                        </a:rPr>
                        <a:t>१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dirty="0">
                          <a:effectLst/>
                          <a:cs typeface="Kalimati" panose="00000400000000000000" pitchFamily="2"/>
                        </a:rPr>
                        <a:t>खा</a:t>
                      </a:r>
                      <a:r>
                        <a:rPr lang="ne-NP" sz="1400" dirty="0">
                          <a:effectLst/>
                          <a:cs typeface="Kalimati" panose="00000400000000000000" pitchFamily="2"/>
                        </a:rPr>
                        <a:t>ध्य</a:t>
                      </a:r>
                      <a:r>
                        <a:rPr lang="hi-IN" sz="1400" dirty="0">
                          <a:effectLst/>
                          <a:cs typeface="Kalimati" panose="00000400000000000000" pitchFamily="2"/>
                        </a:rPr>
                        <a:t> तथा पोषण सुरक्षा सुधार आयोजना</a:t>
                      </a:r>
                      <a:r>
                        <a:rPr lang="en-US" sz="1400" dirty="0">
                          <a:effectLst/>
                          <a:cs typeface="Kalimati" panose="00000400000000000000" pitchFamily="2"/>
                        </a:rPr>
                        <a:t>, </a:t>
                      </a:r>
                      <a:r>
                        <a:rPr lang="hi-IN" sz="1400" dirty="0">
                          <a:effectLst/>
                          <a:cs typeface="Kalimati" panose="00000400000000000000" pitchFamily="2"/>
                        </a:rPr>
                        <a:t>आयोजना व्यवस्थापन इकाई</a:t>
                      </a:r>
                      <a:r>
                        <a:rPr lang="en-US" sz="1400" dirty="0">
                          <a:effectLst/>
                          <a:cs typeface="Kalimati" panose="00000400000000000000" pitchFamily="2"/>
                        </a:rPr>
                        <a:t>, </a:t>
                      </a:r>
                      <a:r>
                        <a:rPr lang="hi-IN" sz="1400" dirty="0">
                          <a:effectLst/>
                          <a:cs typeface="Kalimati" panose="00000400000000000000" pitchFamily="2"/>
                        </a:rPr>
                        <a:t>ललितपुर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cs typeface="Kalimati" panose="00000400000000000000" pitchFamily="2"/>
                        </a:rPr>
                        <a:t>२८१०७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cs typeface="Kalimati" panose="00000400000000000000" pitchFamily="2"/>
                        </a:rPr>
                        <a:t>५९५२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cs typeface="Kalimati" panose="00000400000000000000" pitchFamily="2"/>
                        </a:rPr>
                        <a:t>२१.१८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ontasy Himali"/>
                          <a:ea typeface="Calibri"/>
                          <a:cs typeface="Kalimati" pitchFamily="2"/>
                        </a:rPr>
                        <a:t>39.69</a:t>
                      </a:r>
                    </a:p>
                  </a:txBody>
                  <a:tcPr marL="59095" marR="5909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8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cs typeface="Kalimati" panose="00000400000000000000" pitchFamily="2"/>
                        </a:rPr>
                        <a:t>२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dirty="0">
                          <a:effectLst/>
                          <a:cs typeface="Kalimati" panose="00000400000000000000" pitchFamily="2"/>
                        </a:rPr>
                        <a:t>आयोजना क्ल</a:t>
                      </a:r>
                      <a:r>
                        <a:rPr lang="ne-NP" sz="1400" dirty="0">
                          <a:effectLst/>
                          <a:cs typeface="Kalimati" panose="00000400000000000000" pitchFamily="2"/>
                        </a:rPr>
                        <a:t>ष्टर</a:t>
                      </a:r>
                      <a:r>
                        <a:rPr lang="hi-IN" sz="1400" dirty="0">
                          <a:effectLst/>
                          <a:cs typeface="Kalimati" panose="00000400000000000000" pitchFamily="2"/>
                        </a:rPr>
                        <a:t> इकाई</a:t>
                      </a:r>
                      <a:r>
                        <a:rPr lang="en-US" sz="1400" dirty="0">
                          <a:effectLst/>
                          <a:cs typeface="Kalimati" panose="00000400000000000000" pitchFamily="2"/>
                        </a:rPr>
                        <a:t>, </a:t>
                      </a:r>
                      <a:r>
                        <a:rPr lang="hi-IN" sz="1400" dirty="0">
                          <a:effectLst/>
                          <a:cs typeface="Kalimati" panose="00000400000000000000" pitchFamily="2"/>
                        </a:rPr>
                        <a:t>गोरखा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cs typeface="Kalimati" panose="00000400000000000000" pitchFamily="2"/>
                        </a:rPr>
                        <a:t>८४८८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latin typeface="Calibri"/>
                          <a:ea typeface="Calibri"/>
                          <a:cs typeface="Kalimati" panose="00000400000000000000" pitchFamily="2"/>
                        </a:rPr>
                        <a:t>५४६४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latin typeface="Calibri"/>
                          <a:ea typeface="Calibri"/>
                          <a:cs typeface="Kalimati" panose="00000400000000000000" pitchFamily="2"/>
                        </a:rPr>
                        <a:t>६४.३७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600" dirty="0">
                          <a:effectLst/>
                          <a:latin typeface="Fontasy Himali"/>
                          <a:ea typeface="Calibri"/>
                          <a:cs typeface="Kalimati" pitchFamily="2"/>
                        </a:rPr>
                        <a:t>७</a:t>
                      </a:r>
                      <a:r>
                        <a:rPr lang="en-US" sz="1600" dirty="0">
                          <a:effectLst/>
                          <a:latin typeface="Fontasy Himali"/>
                          <a:ea typeface="Calibri"/>
                          <a:cs typeface="Kalimati" pitchFamily="2"/>
                        </a:rPr>
                        <a:t>8</a:t>
                      </a:r>
                      <a:r>
                        <a:rPr lang="ne-NP" sz="1600" dirty="0">
                          <a:effectLst/>
                          <a:latin typeface="Fontasy Himali"/>
                          <a:ea typeface="Calibri"/>
                          <a:cs typeface="Kalimati" pitchFamily="2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Fontasy Himali"/>
                          <a:ea typeface="Calibri"/>
                          <a:cs typeface="Kalimati" pitchFamily="2"/>
                        </a:rPr>
                        <a:t>71</a:t>
                      </a:r>
                    </a:p>
                  </a:txBody>
                  <a:tcPr marL="59095" marR="5909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8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cs typeface="Kalimati" panose="00000400000000000000" pitchFamily="2"/>
                        </a:rPr>
                        <a:t>३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dirty="0">
                          <a:effectLst/>
                          <a:cs typeface="Kalimati" panose="00000400000000000000" pitchFamily="2"/>
                        </a:rPr>
                        <a:t>आयोजना क्ल</a:t>
                      </a:r>
                      <a:r>
                        <a:rPr lang="ne-NP" sz="1400" dirty="0">
                          <a:effectLst/>
                          <a:cs typeface="Kalimati" panose="00000400000000000000" pitchFamily="2"/>
                        </a:rPr>
                        <a:t>ष्टर</a:t>
                      </a:r>
                      <a:r>
                        <a:rPr lang="hi-IN" sz="1400" dirty="0">
                          <a:effectLst/>
                          <a:cs typeface="Kalimati" panose="00000400000000000000" pitchFamily="2"/>
                        </a:rPr>
                        <a:t>  इकाई</a:t>
                      </a:r>
                      <a:r>
                        <a:rPr lang="en-US" sz="1400" dirty="0">
                          <a:effectLst/>
                          <a:cs typeface="Kalimati" panose="00000400000000000000" pitchFamily="2"/>
                        </a:rPr>
                        <a:t>, </a:t>
                      </a:r>
                      <a:r>
                        <a:rPr lang="hi-IN" sz="1400" dirty="0">
                          <a:effectLst/>
                          <a:cs typeface="Kalimati" panose="00000400000000000000" pitchFamily="2"/>
                        </a:rPr>
                        <a:t>सिन्धुपाल्चोक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latin typeface="Calibri"/>
                          <a:ea typeface="Calibri"/>
                          <a:cs typeface="Kalimati" panose="00000400000000000000" pitchFamily="2"/>
                        </a:rPr>
                        <a:t>८४५७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latin typeface="Calibri"/>
                          <a:ea typeface="Calibri"/>
                          <a:cs typeface="Kalimati" panose="00000400000000000000" pitchFamily="2"/>
                        </a:rPr>
                        <a:t>४६५६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latin typeface="Calibri"/>
                          <a:ea typeface="Calibri"/>
                          <a:cs typeface="Kalimati" panose="00000400000000000000" pitchFamily="2"/>
                        </a:rPr>
                        <a:t>५५.०५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ontasy Himali"/>
                          <a:ea typeface="Calibri"/>
                          <a:cs typeface="Kalimati" pitchFamily="2"/>
                        </a:rPr>
                        <a:t>66.58</a:t>
                      </a:r>
                    </a:p>
                  </a:txBody>
                  <a:tcPr marL="59095" marR="5909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8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cs typeface="Kalimati" panose="00000400000000000000" pitchFamily="2"/>
                        </a:rPr>
                        <a:t>४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dirty="0">
                          <a:effectLst/>
                          <a:cs typeface="Kalimati" panose="00000400000000000000" pitchFamily="2"/>
                        </a:rPr>
                        <a:t>आयोजना क्ल</a:t>
                      </a:r>
                      <a:r>
                        <a:rPr lang="ne-NP" sz="1400" dirty="0">
                          <a:effectLst/>
                          <a:cs typeface="Kalimati" panose="00000400000000000000" pitchFamily="2"/>
                        </a:rPr>
                        <a:t>ष्टर</a:t>
                      </a:r>
                      <a:r>
                        <a:rPr lang="hi-IN" sz="1400" dirty="0">
                          <a:effectLst/>
                          <a:cs typeface="Kalimati" panose="00000400000000000000" pitchFamily="2"/>
                        </a:rPr>
                        <a:t>  इकाई</a:t>
                      </a:r>
                      <a:r>
                        <a:rPr lang="en-US" sz="1400" dirty="0">
                          <a:effectLst/>
                          <a:cs typeface="Kalimati" panose="00000400000000000000" pitchFamily="2"/>
                        </a:rPr>
                        <a:t>, </a:t>
                      </a:r>
                      <a:r>
                        <a:rPr lang="hi-IN" sz="1400" dirty="0">
                          <a:effectLst/>
                          <a:cs typeface="Kalimati" panose="00000400000000000000" pitchFamily="2"/>
                        </a:rPr>
                        <a:t>धनुषा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latin typeface="Calibri"/>
                          <a:ea typeface="Calibri"/>
                          <a:cs typeface="Kalimati" panose="00000400000000000000" pitchFamily="2"/>
                        </a:rPr>
                        <a:t>८४५७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latin typeface="Calibri"/>
                          <a:ea typeface="Calibri"/>
                          <a:cs typeface="Kalimati" panose="00000400000000000000" pitchFamily="2"/>
                        </a:rPr>
                        <a:t>1515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latin typeface="Calibri"/>
                          <a:ea typeface="Calibri"/>
                          <a:cs typeface="Kalimati" panose="00000400000000000000" pitchFamily="2"/>
                        </a:rPr>
                        <a:t>17.९१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latin typeface="Fontasy Himali"/>
                          <a:ea typeface="Calibri"/>
                          <a:cs typeface="Kalimati" pitchFamily="2"/>
                        </a:rPr>
                        <a:t>४३</a:t>
                      </a:r>
                      <a:r>
                        <a:rPr lang="en-US" sz="1600" dirty="0">
                          <a:effectLst/>
                          <a:latin typeface="Fontasy Himali"/>
                          <a:ea typeface="Calibri"/>
                          <a:cs typeface="Kalimati" pitchFamily="2"/>
                        </a:rPr>
                        <a:t>.54</a:t>
                      </a:r>
                    </a:p>
                  </a:txBody>
                  <a:tcPr marL="59095" marR="5909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8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>
                          <a:effectLst/>
                          <a:cs typeface="Kalimati" panose="00000400000000000000" pitchFamily="2"/>
                        </a:rPr>
                        <a:t>५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dirty="0">
                          <a:effectLst/>
                          <a:cs typeface="Kalimati" panose="00000400000000000000" pitchFamily="2"/>
                        </a:rPr>
                        <a:t>आयोजना क्ल</a:t>
                      </a:r>
                      <a:r>
                        <a:rPr lang="ne-NP" sz="1400" dirty="0">
                          <a:effectLst/>
                          <a:cs typeface="Kalimati" panose="00000400000000000000" pitchFamily="2"/>
                        </a:rPr>
                        <a:t>ष्टर</a:t>
                      </a:r>
                      <a:r>
                        <a:rPr lang="hi-IN" sz="1400" dirty="0">
                          <a:effectLst/>
                          <a:cs typeface="Kalimati" panose="00000400000000000000" pitchFamily="2"/>
                        </a:rPr>
                        <a:t>  इकाई</a:t>
                      </a:r>
                      <a:r>
                        <a:rPr lang="en-US" sz="1400" dirty="0">
                          <a:effectLst/>
                          <a:cs typeface="Kalimati" panose="00000400000000000000" pitchFamily="2"/>
                        </a:rPr>
                        <a:t>, </a:t>
                      </a:r>
                      <a:r>
                        <a:rPr lang="hi-IN" sz="1400" dirty="0">
                          <a:effectLst/>
                          <a:cs typeface="Kalimati" panose="00000400000000000000" pitchFamily="2"/>
                        </a:rPr>
                        <a:t>सप</a:t>
                      </a:r>
                      <a:r>
                        <a:rPr lang="ne-NP" sz="1400" dirty="0">
                          <a:effectLst/>
                          <a:cs typeface="Kalimati" panose="00000400000000000000" pitchFamily="2"/>
                        </a:rPr>
                        <a:t>्तरी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latin typeface="Calibri"/>
                          <a:ea typeface="Calibri"/>
                          <a:cs typeface="Kalimati" panose="00000400000000000000" pitchFamily="2"/>
                        </a:rPr>
                        <a:t>८४५७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latin typeface="Calibri"/>
                          <a:ea typeface="Calibri"/>
                          <a:cs typeface="Kalimati" panose="00000400000000000000" pitchFamily="2"/>
                        </a:rPr>
                        <a:t>२०३८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dirty="0">
                          <a:effectLst/>
                          <a:latin typeface="Calibri"/>
                          <a:ea typeface="Calibri"/>
                          <a:cs typeface="Kalimati" panose="00000400000000000000" pitchFamily="2"/>
                        </a:rPr>
                        <a:t>२४.१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ontasy Himali"/>
                          <a:ea typeface="Calibri"/>
                          <a:cs typeface="Kalimati" pitchFamily="2"/>
                        </a:rPr>
                        <a:t>45.85</a:t>
                      </a:r>
                      <a:endParaRPr lang="ne-NP" sz="1600" dirty="0">
                        <a:effectLst/>
                        <a:latin typeface="Fontasy Himal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26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cs typeface="Kalimati" panose="00000400000000000000" pitchFamily="2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cs typeface="Kalimati" panose="00000400000000000000" pitchFamily="2"/>
                        </a:rPr>
                        <a:t>जम्मा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latin typeface="Calibri"/>
                          <a:ea typeface="Calibri"/>
                          <a:cs typeface="Kalimati" panose="00000400000000000000" pitchFamily="2"/>
                        </a:rPr>
                        <a:t>६१९६६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latin typeface="Calibri"/>
                          <a:ea typeface="Calibri"/>
                          <a:cs typeface="Kalimati" panose="00000400000000000000" pitchFamily="2"/>
                        </a:rPr>
                        <a:t>19625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latin typeface="Calibri"/>
                          <a:ea typeface="Calibri"/>
                          <a:cs typeface="Kalimati" panose="00000400000000000000" pitchFamily="2"/>
                        </a:rPr>
                        <a:t>३१.७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600" b="1" dirty="0">
                          <a:effectLst/>
                          <a:latin typeface="Calibri"/>
                          <a:ea typeface="Calibri"/>
                          <a:cs typeface="Kalimati" panose="00000400000000000000" pitchFamily="2"/>
                        </a:rPr>
                        <a:t>५०</a:t>
                      </a: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Kalimati" panose="00000400000000000000" pitchFamily="2"/>
                        </a:rPr>
                        <a:t>.</a:t>
                      </a:r>
                      <a:r>
                        <a:rPr lang="ne-NP" sz="1600" b="1" dirty="0">
                          <a:effectLst/>
                          <a:latin typeface="Calibri"/>
                          <a:ea typeface="Calibri"/>
                          <a:cs typeface="Kalimati" panose="00000400000000000000" pitchFamily="2"/>
                        </a:rPr>
                        <a:t>०७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0" y="5690520"/>
            <a:ext cx="9161800" cy="1181970"/>
            <a:chOff x="0" y="5690520"/>
            <a:chExt cx="9161800" cy="1181970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5715004"/>
              <a:ext cx="9144000" cy="1157486"/>
              <a:chOff x="100805" y="5943600"/>
              <a:chExt cx="9144000" cy="76731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00805" y="5943600"/>
                <a:ext cx="9144000" cy="767318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164836" y="5996226"/>
                <a:ext cx="3737948" cy="673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e-NP" sz="1400" dirty="0">
                    <a:cs typeface="Kalimati" pitchFamily="2"/>
                  </a:rPr>
                  <a:t>नेपाल सरकार </a:t>
                </a:r>
              </a:p>
              <a:p>
                <a:pPr algn="ctr"/>
                <a:r>
                  <a:rPr lang="ne-NP" sz="1400" dirty="0">
                    <a:cs typeface="Kalimati" pitchFamily="2"/>
                  </a:rPr>
                  <a:t>कृषि तथा पशुपन्छी विकास मन्त्रालय</a:t>
                </a:r>
              </a:p>
              <a:p>
                <a:pPr algn="ctr"/>
                <a:r>
                  <a:rPr lang="ne-NP" b="1" dirty="0">
                    <a:cs typeface="Kalimati" pitchFamily="2"/>
                  </a:rPr>
                  <a:t>खाद्य तथा पोषण सुरक्षा सुधार आयोजना</a:t>
                </a:r>
                <a:endParaRPr lang="ne-NP" b="1" dirty="0">
                  <a:cs typeface="Kalimati"/>
                </a:endParaRPr>
              </a:p>
              <a:p>
                <a:pPr algn="ctr"/>
                <a:r>
                  <a:rPr lang="ne-NP" sz="1400" dirty="0">
                    <a:cs typeface="Kalimati"/>
                  </a:rPr>
                  <a:t>हरिहरभवन, </a:t>
                </a:r>
                <a:r>
                  <a:rPr lang="ne-NP" sz="1400" dirty="0">
                    <a:cs typeface="Kalimati" pitchFamily="2"/>
                  </a:rPr>
                  <a:t>ललितपुर</a:t>
                </a:r>
                <a:endParaRPr lang="en-US" sz="1400" dirty="0">
                  <a:cs typeface="Kalimati" pitchFamily="2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2999" y="5690520"/>
              <a:ext cx="9128801" cy="1167480"/>
              <a:chOff x="32999" y="5690520"/>
              <a:chExt cx="9128801" cy="116748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3854" y="5720209"/>
                <a:ext cx="805713" cy="604285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9568" y="6313341"/>
                <a:ext cx="782232" cy="544659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85352" y="6326336"/>
                <a:ext cx="794215" cy="531664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82000" y="5690520"/>
                <a:ext cx="763983" cy="605805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2999" y="5715006"/>
                <a:ext cx="1031032" cy="989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3" descr="C:\Users\User\Desktop\GAFSP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819779" y="5767679"/>
                <a:ext cx="1352421" cy="790511"/>
              </a:xfrm>
              <a:prstGeom prst="rect">
                <a:avLst/>
              </a:prstGeom>
              <a:noFill/>
            </p:spPr>
          </p:pic>
          <p:pic>
            <p:nvPicPr>
              <p:cNvPr id="14" name="Picture 4" descr="C:\Users\User\Desktop\world bank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453711" y="5807224"/>
                <a:ext cx="711420" cy="71142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2303832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9255"/>
            <a:ext cx="8229600" cy="533400"/>
          </a:xfrm>
        </p:spPr>
        <p:txBody>
          <a:bodyPr>
            <a:noAutofit/>
          </a:bodyPr>
          <a:lstStyle/>
          <a:p>
            <a:pPr algn="ctr"/>
            <a:r>
              <a:rPr lang="ne-NP" sz="1800" b="1" u="sng" dirty="0">
                <a:cs typeface="Kalimati" pitchFamily="2"/>
              </a:rPr>
              <a:t>आयोजनाको आ.व. २०७६।७७ को वार्षिक एवम् चौमासिक बजेट</a:t>
            </a:r>
            <a:r>
              <a:rPr lang="en-US" sz="1800" b="1" u="sng" dirty="0">
                <a:cs typeface="Kalimati" pitchFamily="2"/>
              </a:rPr>
              <a:t>, </a:t>
            </a:r>
            <a:r>
              <a:rPr lang="ne-NP" sz="1800" b="1" u="sng" dirty="0">
                <a:cs typeface="Kalimati" pitchFamily="2"/>
              </a:rPr>
              <a:t>निकासा र खर्च</a:t>
            </a:r>
            <a:endParaRPr lang="en-US" sz="1800" u="sng" dirty="0">
              <a:cs typeface="Kalimati" pitchFamily="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811094"/>
              </p:ext>
            </p:extLst>
          </p:nvPr>
        </p:nvGraphicFramePr>
        <p:xfrm>
          <a:off x="152400" y="595619"/>
          <a:ext cx="8860023" cy="57900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3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368">
                  <a:extLst>
                    <a:ext uri="{9D8B030D-6E8A-4147-A177-3AD203B41FA5}">
                      <a16:colId xmlns:a16="http://schemas.microsoft.com/office/drawing/2014/main" val="1311029595"/>
                    </a:ext>
                  </a:extLst>
                </a:gridCol>
                <a:gridCol w="556368">
                  <a:extLst>
                    <a:ext uri="{9D8B030D-6E8A-4147-A177-3AD203B41FA5}">
                      <a16:colId xmlns:a16="http://schemas.microsoft.com/office/drawing/2014/main" val="2128547994"/>
                    </a:ext>
                  </a:extLst>
                </a:gridCol>
                <a:gridCol w="556368">
                  <a:extLst>
                    <a:ext uri="{9D8B030D-6E8A-4147-A177-3AD203B41FA5}">
                      <a16:colId xmlns:a16="http://schemas.microsoft.com/office/drawing/2014/main" val="3649285987"/>
                    </a:ext>
                  </a:extLst>
                </a:gridCol>
                <a:gridCol w="5563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0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3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81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0364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000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80001">
                  <a:extLst>
                    <a:ext uri="{9D8B030D-6E8A-4147-A177-3AD203B41FA5}">
                      <a16:colId xmlns:a16="http://schemas.microsoft.com/office/drawing/2014/main" val="681674564"/>
                    </a:ext>
                  </a:extLst>
                </a:gridCol>
              </a:tblGrid>
              <a:tr h="270624">
                <a:tc gridSpan="15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800" dirty="0">
                          <a:effectLst/>
                        </a:rPr>
                        <a:t>रकम रु हजारमा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37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800" dirty="0">
                          <a:effectLst/>
                          <a:cs typeface="Kalimati" pitchFamily="2"/>
                        </a:rPr>
                        <a:t>क्र.सं.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cs typeface="Kalimati" pitchFamily="2"/>
                        </a:rPr>
                        <a:t>कार्यालयको नाम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cs typeface="Kalimati" pitchFamily="2"/>
                        </a:rPr>
                        <a:t>वार्षिक विनियोजित बजेट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cs typeface="Kalimati" pitchFamily="2"/>
                        </a:rPr>
                        <a:t>प्रथम चौमासिक विनियोजित बजेट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cs typeface="Kalimati" pitchFamily="2"/>
                        </a:rPr>
                        <a:t>प्रथम चौमासिक</a:t>
                      </a:r>
                      <a:r>
                        <a:rPr lang="en-US" sz="1400" dirty="0">
                          <a:effectLst/>
                          <a:cs typeface="Kalimati" pitchFamily="2"/>
                        </a:rPr>
                        <a:t>  </a:t>
                      </a:r>
                      <a:r>
                        <a:rPr lang="ne-NP" sz="1400" dirty="0">
                          <a:effectLst/>
                          <a:cs typeface="Kalimati" pitchFamily="2"/>
                        </a:rPr>
                        <a:t>पूँजिगत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cs typeface="Kalimati" pitchFamily="2"/>
                        </a:rPr>
                        <a:t>प्रथम चौमासिक</a:t>
                      </a:r>
                      <a:r>
                        <a:rPr lang="en-US" sz="1400" dirty="0">
                          <a:effectLst/>
                          <a:cs typeface="Kalimati" pitchFamily="2"/>
                        </a:rPr>
                        <a:t>   </a:t>
                      </a:r>
                      <a:r>
                        <a:rPr lang="ne-NP" sz="1400" dirty="0">
                          <a:effectLst/>
                          <a:cs typeface="Kalimati" pitchFamily="2"/>
                        </a:rPr>
                        <a:t>चालु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cs typeface="Kalimati" pitchFamily="2"/>
                        </a:rPr>
                        <a:t>प्रथम चौमासिक</a:t>
                      </a:r>
                      <a:r>
                        <a:rPr lang="en-US" sz="1400" dirty="0">
                          <a:effectLst/>
                          <a:cs typeface="Kalimati" pitchFamily="2"/>
                        </a:rPr>
                        <a:t> </a:t>
                      </a:r>
                      <a:r>
                        <a:rPr lang="ne-NP" sz="1400" dirty="0">
                          <a:effectLst/>
                          <a:cs typeface="Kalimati" pitchFamily="2"/>
                        </a:rPr>
                        <a:t> कुल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वित्तिय प्रगति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भारित प्रगति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5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200" dirty="0">
                          <a:effectLst/>
                          <a:cs typeface="Kalimati" pitchFamily="2"/>
                        </a:rPr>
                        <a:t>चालु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200" dirty="0">
                          <a:effectLst/>
                          <a:cs typeface="Kalimati" pitchFamily="2"/>
                        </a:rPr>
                        <a:t>पूँजिगत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200" dirty="0">
                          <a:effectLst/>
                          <a:cs typeface="Kalimati" pitchFamily="2"/>
                        </a:rPr>
                        <a:t>जम्मा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200" dirty="0">
                          <a:effectLst/>
                          <a:cs typeface="Kalimati" pitchFamily="2"/>
                        </a:rPr>
                        <a:t>चालु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200" dirty="0">
                          <a:effectLst/>
                          <a:cs typeface="Kalimati" pitchFamily="2"/>
                        </a:rPr>
                        <a:t>पूँजिगत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200" dirty="0">
                          <a:effectLst/>
                          <a:cs typeface="Kalimati" pitchFamily="2"/>
                        </a:rPr>
                        <a:t>जम्मा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200" dirty="0">
                          <a:effectLst/>
                          <a:cs typeface="Kalimati" pitchFamily="2"/>
                        </a:rPr>
                        <a:t>बजेट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200" dirty="0">
                          <a:effectLst/>
                          <a:cs typeface="Kalimati" pitchFamily="2"/>
                        </a:rPr>
                        <a:t>खर्च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200" dirty="0">
                          <a:effectLst/>
                          <a:cs typeface="Kalimati" pitchFamily="2"/>
                        </a:rPr>
                        <a:t>बजेट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200" dirty="0">
                          <a:effectLst/>
                          <a:cs typeface="Kalimati" pitchFamily="2"/>
                        </a:rPr>
                        <a:t>खर्च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200" dirty="0">
                          <a:effectLst/>
                          <a:cs typeface="Kalimati" pitchFamily="2"/>
                        </a:rPr>
                        <a:t>खर्च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38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Kalimati" pitchFamily="2"/>
                        </a:rPr>
                        <a:t>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 dirty="0">
                          <a:effectLst/>
                          <a:cs typeface="Kalimati" pitchFamily="2"/>
                        </a:rPr>
                        <a:t>खाद्य तथा पोषण सुरक्षा सुधार आयोजना</a:t>
                      </a:r>
                      <a:r>
                        <a:rPr lang="en-US" sz="1100" dirty="0">
                          <a:effectLst/>
                          <a:cs typeface="Kalimati" pitchFamily="2"/>
                        </a:rPr>
                        <a:t>, </a:t>
                      </a:r>
                      <a:r>
                        <a:rPr lang="ne-NP" sz="1100" dirty="0">
                          <a:effectLst/>
                          <a:cs typeface="Kalimati" pitchFamily="2"/>
                        </a:rPr>
                        <a:t>आयोजना व्यवस्थापन इकाई</a:t>
                      </a:r>
                      <a:r>
                        <a:rPr lang="en-US" sz="1100" dirty="0">
                          <a:effectLst/>
                          <a:cs typeface="Kalimati" pitchFamily="2"/>
                        </a:rPr>
                        <a:t>, </a:t>
                      </a:r>
                      <a:r>
                        <a:rPr lang="ne-NP" sz="1100" dirty="0">
                          <a:effectLst/>
                          <a:cs typeface="Kalimati" pitchFamily="2"/>
                        </a:rPr>
                        <a:t>ललितपुर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9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२२२८८६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900" dirty="0">
                          <a:effectLst/>
                          <a:latin typeface="+mn-lt"/>
                          <a:ea typeface="Calibri"/>
                          <a:cs typeface="Kalimati" pitchFamily="2"/>
                        </a:rPr>
                        <a:t>२१५७०</a:t>
                      </a:r>
                      <a:endParaRPr lang="en-US" sz="900" dirty="0">
                        <a:effectLst/>
                        <a:latin typeface="+mn-lt"/>
                        <a:ea typeface="Calibri"/>
                        <a:cs typeface="Kalimati" pitchFamily="2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9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२४४४५६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१९४१७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000" dirty="0">
                          <a:effectLst/>
                          <a:latin typeface="+mn-lt"/>
                          <a:ea typeface="Calibri"/>
                          <a:cs typeface="Kalimati" pitchFamily="2"/>
                        </a:rPr>
                        <a:t>८६9०</a:t>
                      </a:r>
                      <a:endParaRPr lang="en-US" sz="1000" dirty="0">
                        <a:effectLst/>
                        <a:latin typeface="+mn-lt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dirty="0">
                          <a:effectLst/>
                          <a:cs typeface="Kalimati" panose="00000400000000000000" pitchFamily="2"/>
                        </a:rPr>
                        <a:t>२८१०७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८६९०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०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१९४१७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dirty="0">
                          <a:effectLst/>
                          <a:latin typeface="Fontasy Himali"/>
                          <a:ea typeface="Calibri"/>
                          <a:cs typeface="Kalimati" pitchFamily="2"/>
                        </a:rPr>
                        <a:t>५९५२</a:t>
                      </a:r>
                      <a:endParaRPr lang="en-US" sz="1000" dirty="0">
                        <a:effectLst/>
                        <a:latin typeface="Fontasy Himal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dirty="0">
                          <a:effectLst/>
                          <a:latin typeface="Fontasy Himali"/>
                          <a:ea typeface="Calibri"/>
                          <a:cs typeface="Kalimati" pitchFamily="2"/>
                        </a:rPr>
                        <a:t>५९५२</a:t>
                      </a:r>
                      <a:endParaRPr lang="en-US" sz="1000" dirty="0">
                        <a:effectLst/>
                        <a:latin typeface="Fontasy Himal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dirty="0">
                          <a:effectLst/>
                          <a:latin typeface="Fontasy Himali"/>
                          <a:ea typeface="Calibri"/>
                          <a:cs typeface="Kalimati" pitchFamily="2"/>
                        </a:rPr>
                        <a:t>२१.१२</a:t>
                      </a:r>
                      <a:endParaRPr lang="en-US" sz="1000" dirty="0">
                        <a:effectLst/>
                        <a:latin typeface="Fontasy Himal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Fontasy Himali"/>
                          <a:ea typeface="Calibri"/>
                          <a:cs typeface="Kalimati" pitchFamily="2"/>
                        </a:rPr>
                        <a:t>39.69</a:t>
                      </a: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6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Kalimati" pitchFamily="2"/>
                        </a:rPr>
                        <a:t>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 dirty="0">
                          <a:effectLst/>
                          <a:cs typeface="Kalimati" pitchFamily="2"/>
                        </a:rPr>
                        <a:t>आयोजना कलष्टर इकाई</a:t>
                      </a:r>
                      <a:r>
                        <a:rPr lang="en-US" sz="1100" dirty="0">
                          <a:effectLst/>
                          <a:cs typeface="Kalimati" pitchFamily="2"/>
                        </a:rPr>
                        <a:t>, </a:t>
                      </a:r>
                      <a:r>
                        <a:rPr lang="ne-NP" sz="1100" dirty="0">
                          <a:effectLst/>
                          <a:cs typeface="Kalimati" pitchFamily="2"/>
                        </a:rPr>
                        <a:t>गोरखा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9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६३८२६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9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२२२०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9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६६०४६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e-NP" sz="10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६२३८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9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२२२०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dirty="0">
                          <a:effectLst/>
                          <a:cs typeface="Kalimati" panose="00000400000000000000" pitchFamily="2"/>
                        </a:rPr>
                        <a:t>८४८८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e-NP" sz="10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२२२०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२०९६.५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६२६८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dirty="0">
                          <a:effectLst/>
                          <a:latin typeface="Fontasy Himali"/>
                          <a:ea typeface="Calibri"/>
                          <a:cs typeface="Kalimati" pitchFamily="2"/>
                        </a:rPr>
                        <a:t>३३६७.४</a:t>
                      </a:r>
                      <a:endParaRPr lang="en-US" sz="1000" dirty="0">
                        <a:effectLst/>
                        <a:latin typeface="Fontasy Himal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dirty="0">
                          <a:effectLst/>
                          <a:latin typeface="Fontasy Himali"/>
                          <a:ea typeface="Calibri"/>
                          <a:cs typeface="Kalimati" pitchFamily="2"/>
                        </a:rPr>
                        <a:t>५४६३.९</a:t>
                      </a:r>
                      <a:endParaRPr lang="en-US" sz="1000" dirty="0">
                        <a:effectLst/>
                        <a:latin typeface="Fontasy Himal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000" dirty="0">
                          <a:effectLst/>
                          <a:latin typeface="Fontasy Himali"/>
                          <a:ea typeface="Calibri"/>
                          <a:cs typeface="Kalimati" pitchFamily="2"/>
                        </a:rPr>
                        <a:t>६४.३६</a:t>
                      </a:r>
                      <a:endParaRPr lang="en-US" sz="1000" dirty="0">
                        <a:effectLst/>
                        <a:latin typeface="Fontasy Himal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100" dirty="0">
                          <a:effectLst/>
                          <a:latin typeface="Fontasy Himali"/>
                          <a:ea typeface="Calibri"/>
                          <a:cs typeface="Kalimati" pitchFamily="2"/>
                        </a:rPr>
                        <a:t>७</a:t>
                      </a:r>
                      <a:r>
                        <a:rPr lang="en-US" sz="1100" dirty="0">
                          <a:effectLst/>
                          <a:latin typeface="Fontasy Himali"/>
                          <a:ea typeface="Calibri"/>
                          <a:cs typeface="Kalimati" pitchFamily="2"/>
                        </a:rPr>
                        <a:t>8</a:t>
                      </a:r>
                      <a:r>
                        <a:rPr lang="ne-NP" sz="1100" dirty="0">
                          <a:effectLst/>
                          <a:latin typeface="Fontasy Himali"/>
                          <a:ea typeface="Calibri"/>
                          <a:cs typeface="Kalimati" pitchFamily="2"/>
                        </a:rPr>
                        <a:t>.</a:t>
                      </a:r>
                      <a:r>
                        <a:rPr lang="en-US" sz="1100" dirty="0">
                          <a:effectLst/>
                          <a:latin typeface="Fontasy Himali"/>
                          <a:ea typeface="Calibri"/>
                          <a:cs typeface="Kalimati" pitchFamily="2"/>
                        </a:rPr>
                        <a:t>71</a:t>
                      </a: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1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Kalimati" pitchFamily="2"/>
                        </a:rPr>
                        <a:t>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 dirty="0">
                          <a:effectLst/>
                          <a:cs typeface="Kalimati" pitchFamily="2"/>
                        </a:rPr>
                        <a:t>आयोजना कलष्टर इकाई</a:t>
                      </a:r>
                      <a:r>
                        <a:rPr lang="en-US" sz="1100" dirty="0">
                          <a:effectLst/>
                          <a:cs typeface="Kalimati" pitchFamily="2"/>
                        </a:rPr>
                        <a:t>, </a:t>
                      </a:r>
                      <a:r>
                        <a:rPr lang="ne-NP" sz="1100" dirty="0">
                          <a:effectLst/>
                          <a:cs typeface="Kalimati" pitchFamily="2"/>
                        </a:rPr>
                        <a:t>सिन्धुपाल्चोक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9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६३७७४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e-NP" sz="9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२२७०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9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६६०४४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e-NP" sz="10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६२३७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e-NP" sz="9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२२२०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dirty="0">
                          <a:effectLst/>
                          <a:latin typeface="Calibri"/>
                          <a:ea typeface="Calibri"/>
                          <a:cs typeface="Kalimati" panose="00000400000000000000" pitchFamily="2"/>
                        </a:rPr>
                        <a:t>८४५७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e-NP" sz="10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२२२०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२२७०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६२३७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dirty="0">
                          <a:effectLst/>
                          <a:latin typeface="Fontasy Himali"/>
                          <a:ea typeface="Calibri"/>
                          <a:cs typeface="Kalimati" pitchFamily="2"/>
                        </a:rPr>
                        <a:t>२३८६</a:t>
                      </a:r>
                      <a:endParaRPr lang="en-US" sz="1000" dirty="0">
                        <a:effectLst/>
                        <a:latin typeface="Fontasy Himal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dirty="0">
                          <a:effectLst/>
                          <a:latin typeface="Fontasy Himali"/>
                          <a:ea typeface="Calibri"/>
                          <a:cs typeface="Kalimati" pitchFamily="2"/>
                        </a:rPr>
                        <a:t>४६५६</a:t>
                      </a:r>
                      <a:endParaRPr lang="en-US" sz="1000" dirty="0">
                        <a:effectLst/>
                        <a:latin typeface="Fontasy Himal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dirty="0">
                          <a:effectLst/>
                          <a:latin typeface="Fontasy Himali"/>
                          <a:ea typeface="Calibri"/>
                          <a:cs typeface="Kalimati" pitchFamily="2"/>
                        </a:rPr>
                        <a:t>५५.०५</a:t>
                      </a:r>
                      <a:endParaRPr lang="en-US" sz="1000" dirty="0">
                        <a:effectLst/>
                        <a:latin typeface="Fontasy Himal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Fontasy Himali"/>
                          <a:ea typeface="Calibri"/>
                          <a:cs typeface="Kalimati" pitchFamily="2"/>
                        </a:rPr>
                        <a:t>66.58</a:t>
                      </a: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6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Kalimati" pitchFamily="2"/>
                        </a:rPr>
                        <a:t>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 dirty="0">
                          <a:effectLst/>
                          <a:cs typeface="Kalimati" pitchFamily="2"/>
                        </a:rPr>
                        <a:t>आयोजना कलष्टर इकाई</a:t>
                      </a:r>
                      <a:r>
                        <a:rPr lang="en-US" sz="1100" dirty="0">
                          <a:effectLst/>
                          <a:cs typeface="Kalimati" pitchFamily="2"/>
                        </a:rPr>
                        <a:t>, </a:t>
                      </a:r>
                      <a:r>
                        <a:rPr lang="ne-NP" sz="1100" dirty="0">
                          <a:effectLst/>
                          <a:cs typeface="Kalimati" pitchFamily="2"/>
                        </a:rPr>
                        <a:t>धनुषा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e-NP" sz="9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६३७४५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e-NP" sz="9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२२२०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e-NP" sz="9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६५९६५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e-NP" sz="10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६२३७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e-NP" sz="9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२२२०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dirty="0">
                          <a:effectLst/>
                          <a:latin typeface="Calibri"/>
                          <a:ea typeface="Calibri"/>
                          <a:cs typeface="Kalimati" panose="00000400000000000000" pitchFamily="2"/>
                        </a:rPr>
                        <a:t>८४५७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e-NP" sz="10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२२२०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०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e-NP" sz="10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६२३७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dirty="0">
                          <a:effectLst/>
                          <a:latin typeface="Fontasy Himali"/>
                          <a:ea typeface="Calibri"/>
                          <a:cs typeface="Kalimati" pitchFamily="2"/>
                        </a:rPr>
                        <a:t>२२७४</a:t>
                      </a:r>
                      <a:endParaRPr lang="en-US" sz="1000" dirty="0">
                        <a:effectLst/>
                        <a:latin typeface="Fontasy Himal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dirty="0">
                          <a:effectLst/>
                          <a:latin typeface="Fontasy Himali"/>
                          <a:ea typeface="Calibri"/>
                          <a:cs typeface="Kalimati" pitchFamily="2"/>
                        </a:rPr>
                        <a:t>२२७४</a:t>
                      </a:r>
                      <a:endParaRPr lang="en-US" sz="1000" dirty="0">
                        <a:effectLst/>
                        <a:latin typeface="Fontasy Himal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dirty="0">
                          <a:effectLst/>
                          <a:latin typeface="Fontasy Himali"/>
                          <a:ea typeface="Calibri"/>
                          <a:cs typeface="Kalimati" pitchFamily="2"/>
                        </a:rPr>
                        <a:t>१७</a:t>
                      </a:r>
                      <a:r>
                        <a:rPr lang="en-US" sz="1000" dirty="0">
                          <a:effectLst/>
                          <a:latin typeface="Fontasy Himali"/>
                          <a:ea typeface="Calibri"/>
                          <a:cs typeface="Kalimati" pitchFamily="2"/>
                        </a:rPr>
                        <a:t>.91</a:t>
                      </a: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Fontasy Himali"/>
                          <a:ea typeface="Calibri"/>
                          <a:cs typeface="Kalimati" pitchFamily="2"/>
                        </a:rPr>
                        <a:t>43.54</a:t>
                      </a: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26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Kalimati" pitchFamily="2"/>
                        </a:rPr>
                        <a:t>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 dirty="0">
                          <a:effectLst/>
                          <a:cs typeface="Kalimati" pitchFamily="2"/>
                        </a:rPr>
                        <a:t>आयोजना कलष्टर इकाई</a:t>
                      </a:r>
                      <a:r>
                        <a:rPr lang="en-US" sz="1100" dirty="0">
                          <a:effectLst/>
                          <a:cs typeface="Kalimati" pitchFamily="2"/>
                        </a:rPr>
                        <a:t>, </a:t>
                      </a:r>
                      <a:r>
                        <a:rPr lang="ne-NP" sz="1100" dirty="0">
                          <a:effectLst/>
                          <a:cs typeface="Kalimati" pitchFamily="2"/>
                        </a:rPr>
                        <a:t>सप्‍तरी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e-NP" sz="9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६३६६९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e-NP" sz="9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२२२०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e-NP" sz="9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६५९८९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e-NP" sz="10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६२३७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e-NP" sz="9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२२२०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dirty="0">
                          <a:effectLst/>
                          <a:latin typeface="Calibri"/>
                          <a:ea typeface="Calibri"/>
                          <a:cs typeface="Kalimati" panose="00000400000000000000" pitchFamily="2"/>
                        </a:rPr>
                        <a:t>८४५७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e-NP" sz="10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२२२०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०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e-NP" sz="10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६२३७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dirty="0">
                          <a:effectLst/>
                          <a:latin typeface="Fontasy Himali"/>
                          <a:ea typeface="Calibri"/>
                          <a:cs typeface="Kalimati" pitchFamily="2"/>
                        </a:rPr>
                        <a:t>२०३८</a:t>
                      </a:r>
                      <a:endParaRPr lang="en-US" sz="1000" dirty="0">
                        <a:effectLst/>
                        <a:latin typeface="Fontasy Himal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dirty="0">
                          <a:effectLst/>
                          <a:latin typeface="Fontasy Himali"/>
                          <a:ea typeface="Calibri"/>
                          <a:cs typeface="Kalimati" pitchFamily="2"/>
                        </a:rPr>
                        <a:t>२०३८</a:t>
                      </a:r>
                      <a:endParaRPr lang="en-US" sz="1000" dirty="0">
                        <a:effectLst/>
                        <a:latin typeface="Fontasy Himal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dirty="0">
                          <a:effectLst/>
                          <a:latin typeface="Fontasy Himali"/>
                          <a:ea typeface="Calibri"/>
                          <a:cs typeface="Kalimati" pitchFamily="2"/>
                        </a:rPr>
                        <a:t>२४.१</a:t>
                      </a:r>
                      <a:endParaRPr lang="en-US" sz="1000" dirty="0">
                        <a:effectLst/>
                        <a:latin typeface="Fontasy Himal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Fontasy Himali"/>
                          <a:ea typeface="Calibri"/>
                          <a:cs typeface="Kalimati" pitchFamily="2"/>
                        </a:rPr>
                        <a:t>45.85</a:t>
                      </a: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23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cs typeface="Kalimati" pitchFamily="2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 dirty="0">
                          <a:effectLst/>
                          <a:cs typeface="Kalimati" pitchFamily="2"/>
                        </a:rPr>
                        <a:t>जम्मा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800" dirty="0">
                          <a:effectLst/>
                          <a:cs typeface="Kalimati" pitchFamily="2"/>
                        </a:rPr>
                        <a:t>४७७९००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800" dirty="0">
                          <a:effectLst/>
                          <a:cs typeface="Kalimati" pitchFamily="2"/>
                        </a:rPr>
                        <a:t>३०५००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800" dirty="0">
                          <a:effectLst/>
                          <a:cs typeface="Kalimati" pitchFamily="2"/>
                        </a:rPr>
                        <a:t>५०८४७०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44366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17570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61936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१७५७०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४३६६</a:t>
                      </a: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.</a:t>
                      </a:r>
                      <a:r>
                        <a:rPr lang="ne-NP" sz="10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५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४४३९६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१६०१७</a:t>
                      </a: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.</a:t>
                      </a:r>
                      <a:r>
                        <a:rPr lang="ne-NP" sz="10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४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२०३८३</a:t>
                      </a: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.</a:t>
                      </a:r>
                      <a:r>
                        <a:rPr lang="ne-NP" sz="1000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९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e-NP" b="1" dirty="0">
                          <a:cs typeface="Kalimati" panose="00000400000000000000" pitchFamily="2"/>
                        </a:rPr>
                        <a:t>३१</a:t>
                      </a:r>
                      <a:r>
                        <a:rPr lang="en-US" b="1" dirty="0">
                          <a:cs typeface="Kalimati" panose="00000400000000000000" pitchFamily="2"/>
                        </a:rPr>
                        <a:t>.</a:t>
                      </a:r>
                      <a:r>
                        <a:rPr lang="ne-NP" b="1" dirty="0">
                          <a:cs typeface="Kalimati" panose="00000400000000000000" pitchFamily="2"/>
                        </a:rPr>
                        <a:t>७</a:t>
                      </a:r>
                      <a:endParaRPr lang="en-US" b="1" dirty="0">
                        <a:cs typeface="Kalimati" panose="00000400000000000000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b="1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५०</a:t>
                      </a: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.</a:t>
                      </a:r>
                      <a:r>
                        <a:rPr lang="ne-NP" sz="1400" b="1" dirty="0">
                          <a:effectLst/>
                          <a:latin typeface="Calibri"/>
                          <a:ea typeface="Calibri"/>
                          <a:cs typeface="Kalimati" pitchFamily="2"/>
                        </a:rPr>
                        <a:t>०७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Kalimati" pitchFamily="2"/>
                      </a:endParaRPr>
                    </a:p>
                  </a:txBody>
                  <a:tcPr marL="59095" marR="590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67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01091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endParaRPr lang="ne-NP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endParaRPr>
          </a:p>
          <a:p>
            <a:endParaRPr lang="ne-N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endParaRPr>
          </a:p>
          <a:p>
            <a:endParaRPr lang="ne-NP" sz="2000" b="1" dirty="0">
              <a:cs typeface="Kalimati" panose="00000400000000000000" pitchFamily="2"/>
            </a:endParaRPr>
          </a:p>
          <a:p>
            <a:pPr marL="0" indent="0">
              <a:buNone/>
            </a:pPr>
            <a:endParaRPr lang="ne-NP" sz="1700" b="1" dirty="0">
              <a:cs typeface="Kalimati" panose="00000400000000000000" pitchFamily="2"/>
            </a:endParaRPr>
          </a:p>
          <a:p>
            <a:pPr marL="0" indent="0">
              <a:buNone/>
            </a:pPr>
            <a:endParaRPr lang="en-US" sz="1700" dirty="0">
              <a:cs typeface="Kalimati" panose="00000400000000000000" pitchFamily="2"/>
            </a:endParaRPr>
          </a:p>
          <a:p>
            <a:endParaRPr lang="ne-NP" sz="2000" dirty="0">
              <a:cs typeface="Kalimati" panose="00000400000000000000" pitchFamily="2"/>
            </a:endParaRPr>
          </a:p>
          <a:p>
            <a:endParaRPr lang="ne-NP" sz="2000" dirty="0">
              <a:cs typeface="Kalimati" panose="00000400000000000000" pitchFamily="2"/>
            </a:endParaRPr>
          </a:p>
          <a:p>
            <a:pPr lvl="3"/>
            <a:endParaRPr lang="en-US" sz="800" dirty="0">
              <a:cs typeface="Kalimati" panose="00000400000000000000" pitchFamily="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5690520"/>
            <a:ext cx="9161800" cy="1181970"/>
            <a:chOff x="0" y="5690520"/>
            <a:chExt cx="9161800" cy="1181970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5715004"/>
              <a:ext cx="9144000" cy="1157486"/>
              <a:chOff x="100805" y="5943600"/>
              <a:chExt cx="9144000" cy="767318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00805" y="5943600"/>
                <a:ext cx="9144000" cy="767318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164836" y="5996226"/>
                <a:ext cx="3737948" cy="673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e-NP" sz="1400" dirty="0">
                    <a:cs typeface="Kalimati" pitchFamily="2"/>
                  </a:rPr>
                  <a:t>नेपाल सरकार </a:t>
                </a:r>
              </a:p>
              <a:p>
                <a:pPr algn="ctr"/>
                <a:r>
                  <a:rPr lang="ne-NP" sz="1400" dirty="0">
                    <a:cs typeface="Kalimati" pitchFamily="2"/>
                  </a:rPr>
                  <a:t>कृषि तथा पशुपन्छी विकास मन्त्रालय</a:t>
                </a:r>
              </a:p>
              <a:p>
                <a:pPr algn="ctr"/>
                <a:r>
                  <a:rPr lang="ne-NP" b="1" dirty="0">
                    <a:cs typeface="Kalimati" pitchFamily="2"/>
                  </a:rPr>
                  <a:t>खाद्य तथा पोषण सुरक्षा सुधार आयोजना</a:t>
                </a:r>
                <a:endParaRPr lang="ne-NP" b="1" dirty="0">
                  <a:cs typeface="Kalimati"/>
                </a:endParaRPr>
              </a:p>
              <a:p>
                <a:pPr algn="ctr"/>
                <a:r>
                  <a:rPr lang="ne-NP" sz="1400" dirty="0">
                    <a:cs typeface="Kalimati"/>
                  </a:rPr>
                  <a:t>हरिहरभवन, </a:t>
                </a:r>
                <a:r>
                  <a:rPr lang="ne-NP" sz="1400" dirty="0">
                    <a:cs typeface="Kalimati" pitchFamily="2"/>
                  </a:rPr>
                  <a:t>ललितपुर</a:t>
                </a:r>
                <a:endParaRPr lang="en-US" sz="1400" dirty="0">
                  <a:cs typeface="Kalimati" pitchFamily="2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2999" y="5690520"/>
              <a:ext cx="9128801" cy="1167480"/>
              <a:chOff x="32999" y="5690520"/>
              <a:chExt cx="9128801" cy="116748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3854" y="5720209"/>
                <a:ext cx="805713" cy="604285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9568" y="6313341"/>
                <a:ext cx="782232" cy="544659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85352" y="6326336"/>
                <a:ext cx="794215" cy="53166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82000" y="5690520"/>
                <a:ext cx="763983" cy="60580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2999" y="5715006"/>
                <a:ext cx="1031032" cy="989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3" descr="C:\Users\User\Desktop\GAFSP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819779" y="5767679"/>
                <a:ext cx="1352421" cy="790511"/>
              </a:xfrm>
              <a:prstGeom prst="rect">
                <a:avLst/>
              </a:prstGeom>
              <a:noFill/>
            </p:spPr>
          </p:pic>
          <p:pic>
            <p:nvPicPr>
              <p:cNvPr id="19" name="Picture 4" descr="C:\Users\User\Desktop\world bank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453711" y="5807224"/>
                <a:ext cx="711420" cy="71142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" name="Rectangle 3"/>
          <p:cNvSpPr/>
          <p:nvPr/>
        </p:nvSpPr>
        <p:spPr>
          <a:xfrm>
            <a:off x="-5219" y="716102"/>
            <a:ext cx="9296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ne-NP" sz="2400" dirty="0">
                <a:cs typeface="Kalimati" pitchFamily="2"/>
              </a:rPr>
              <a:t>आयोजना निर्देशक समिति (</a:t>
            </a:r>
            <a:r>
              <a:rPr lang="en-US" sz="2400" dirty="0">
                <a:cs typeface="Kalimati" pitchFamily="2"/>
              </a:rPr>
              <a:t>PSC) </a:t>
            </a:r>
            <a:r>
              <a:rPr lang="ne-NP" sz="2400" dirty="0">
                <a:cs typeface="Kalimati" pitchFamily="2"/>
              </a:rPr>
              <a:t>को बैठकबाट आयोजना संचालन हुने १६ गाउँपालिकाहरु छनौट गरिएको।</a:t>
            </a:r>
          </a:p>
          <a:p>
            <a:pPr marL="285750" lvl="0" indent="-285750">
              <a:buFont typeface="Wingdings" pitchFamily="2" charset="2"/>
              <a:buChar char="v"/>
            </a:pPr>
            <a:endParaRPr lang="ne-NP" sz="2400" dirty="0">
              <a:cs typeface="Kalimati" pitchFamily="2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ne-NP" sz="2400" dirty="0">
                <a:cs typeface="Kalimati" pitchFamily="2"/>
              </a:rPr>
              <a:t>गाउँपालिका छनौट भई सम्बन्धित सरोकारवालाहरु सँग सम्भावित गाउँपालिकाहरुमा आयोजनाको बारेमा अभिमुखिकरण गोष्ठी सम्पन्न भएको।</a:t>
            </a:r>
            <a:endParaRPr lang="en-US" sz="2400" dirty="0">
              <a:cs typeface="Kalimati" pitchFamily="2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en-US" sz="2400" dirty="0">
                <a:cs typeface="Kalimati" pitchFamily="2"/>
              </a:rPr>
              <a:t>FAO </a:t>
            </a:r>
            <a:r>
              <a:rPr lang="ne-NP" sz="2400" dirty="0">
                <a:cs typeface="Kalimati" pitchFamily="2"/>
              </a:rPr>
              <a:t>बाट प्राविधिक सहायताका लागि सम्झौता भई आयोजनाका लागि आवश्यक विज्ञ (</a:t>
            </a:r>
            <a:r>
              <a:rPr lang="en-US" sz="2400" dirty="0">
                <a:cs typeface="Kalimati" pitchFamily="2"/>
              </a:rPr>
              <a:t>Expert</a:t>
            </a:r>
            <a:r>
              <a:rPr lang="ne-NP" sz="2400" dirty="0">
                <a:cs typeface="Kalimati" pitchFamily="2"/>
              </a:rPr>
              <a:t> </a:t>
            </a:r>
            <a:r>
              <a:rPr lang="en-US" sz="2400" dirty="0">
                <a:cs typeface="Kalimati" pitchFamily="2"/>
              </a:rPr>
              <a:t>and consultants)</a:t>
            </a:r>
            <a:r>
              <a:rPr lang="ne-NP" sz="2400" dirty="0">
                <a:cs typeface="Kalimati" pitchFamily="2"/>
              </a:rPr>
              <a:t> हरु छनौट क्रमको अन्तिम चरणमा रहेको।</a:t>
            </a:r>
          </a:p>
          <a:p>
            <a:pPr marL="285750" lvl="0" indent="-285750">
              <a:buFont typeface="Wingdings" pitchFamily="2" charset="2"/>
              <a:buChar char="v"/>
            </a:pPr>
            <a:endParaRPr lang="ne-NP" sz="2400" dirty="0">
              <a:cs typeface="Kalimati" pitchFamily="2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ne-NP" sz="2400" dirty="0">
                <a:cs typeface="Kalimati" pitchFamily="2"/>
              </a:rPr>
              <a:t> आयोजनाका लाभग्राही छनौटको कार्य धार्दिङ् को गजुरी गाउँपालिका र सप्तरीको बिष्णुपुर गाउँपालिकामा सुरु भई अन्य गाउँपालिकाहरुमा प्रक्रिया अगाडी बढाइएको।</a:t>
            </a:r>
          </a:p>
          <a:p>
            <a:pPr marL="285750" lvl="0" indent="-285750">
              <a:buFont typeface="Wingdings" pitchFamily="2" charset="2"/>
              <a:buChar char="v"/>
            </a:pPr>
            <a:endParaRPr lang="en-US" sz="2400" dirty="0">
              <a:cs typeface="Kalimati" pitchFamily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7507" y="9072"/>
            <a:ext cx="8857000" cy="492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ne-NP" sz="2600" b="1" u="sng" dirty="0">
                <a:cs typeface="Kalimati" pitchFamily="2"/>
              </a:rPr>
              <a:t>आ.व. 207६/7७ को प्रथम चौमासिक सम्मको मूख्य उपलब्धीहरु</a:t>
            </a:r>
            <a:endParaRPr lang="en-US" sz="2600" u="sng" dirty="0"/>
          </a:p>
        </p:txBody>
      </p:sp>
    </p:spTree>
    <p:extLst>
      <p:ext uri="{BB962C8B-B14F-4D97-AF65-F5344CB8AC3E}">
        <p14:creationId xmlns:p14="http://schemas.microsoft.com/office/powerpoint/2010/main" val="2417733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08027"/>
            <a:ext cx="88392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e-NP" sz="2000" dirty="0">
              <a:cs typeface="Kalimati" pitchFamily="2"/>
            </a:endParaRPr>
          </a:p>
          <a:p>
            <a:pPr>
              <a:buFont typeface="Wingdings" pitchFamily="2" charset="2"/>
              <a:buChar char="v"/>
            </a:pPr>
            <a:r>
              <a:rPr lang="ne-NP" sz="2000" dirty="0">
                <a:cs typeface="Kalimati" pitchFamily="2"/>
              </a:rPr>
              <a:t>आयोजनामा आवश्यक पर्ने प्राविधिक सहायताका लागि </a:t>
            </a:r>
            <a:r>
              <a:rPr lang="en-US" sz="2000" dirty="0">
                <a:cs typeface="Kalimati" pitchFamily="2"/>
              </a:rPr>
              <a:t>FAO </a:t>
            </a:r>
            <a:r>
              <a:rPr lang="ne-NP" sz="2000" dirty="0">
                <a:cs typeface="Kalimati" pitchFamily="2"/>
              </a:rPr>
              <a:t>संगको सम्झौता प्रकृया लम्बिन गर्इ आयोजनाको फिल्ड स्तरमा कार्यक्रम सञ्‍चालन गर्न कठिनाई भएको।</a:t>
            </a:r>
            <a:endParaRPr lang="en-US" sz="2000" dirty="0">
              <a:cs typeface="Kalimati" pitchFamily="2"/>
            </a:endParaRPr>
          </a:p>
          <a:p>
            <a:pPr>
              <a:buFont typeface="Wingdings" pitchFamily="2" charset="2"/>
              <a:buChar char="v"/>
            </a:pPr>
            <a:endParaRPr lang="ne-NP" sz="2000" dirty="0">
              <a:cs typeface="Kalimati" pitchFamily="2"/>
            </a:endParaRPr>
          </a:p>
          <a:p>
            <a:pPr>
              <a:buFont typeface="Wingdings" pitchFamily="2" charset="2"/>
              <a:buChar char="v"/>
            </a:pPr>
            <a:r>
              <a:rPr lang="ne-NP" sz="2000" dirty="0">
                <a:cs typeface="Kalimati" pitchFamily="2"/>
              </a:rPr>
              <a:t>विश्व वैङ्क बाट </a:t>
            </a:r>
            <a:r>
              <a:rPr lang="en-US" sz="2000" dirty="0">
                <a:cs typeface="Kalimati" pitchFamily="2"/>
              </a:rPr>
              <a:t>FAO </a:t>
            </a:r>
            <a:r>
              <a:rPr lang="ne-NP" sz="2000" dirty="0">
                <a:cs typeface="Kalimati" pitchFamily="2"/>
              </a:rPr>
              <a:t>संग </a:t>
            </a:r>
            <a:r>
              <a:rPr lang="en-US" sz="2000" dirty="0">
                <a:cs typeface="Kalimati" pitchFamily="2"/>
              </a:rPr>
              <a:t>UN commitment</a:t>
            </a:r>
            <a:r>
              <a:rPr lang="ne-NP" sz="2000" dirty="0">
                <a:cs typeface="Kalimati" pitchFamily="2"/>
              </a:rPr>
              <a:t> </a:t>
            </a:r>
            <a:r>
              <a:rPr lang="en-US" sz="2000" dirty="0">
                <a:cs typeface="Kalimati" pitchFamily="2"/>
              </a:rPr>
              <a:t>issuance </a:t>
            </a:r>
            <a:r>
              <a:rPr lang="ne-NP" sz="2000" dirty="0">
                <a:cs typeface="Kalimati" pitchFamily="2"/>
              </a:rPr>
              <a:t>मा समस्या आएको हुँदा </a:t>
            </a:r>
            <a:r>
              <a:rPr lang="en-US" sz="2000" dirty="0">
                <a:cs typeface="Kalimati" pitchFamily="2"/>
              </a:rPr>
              <a:t>FAO </a:t>
            </a:r>
            <a:r>
              <a:rPr lang="ne-NP" sz="2000" dirty="0">
                <a:cs typeface="Kalimati" pitchFamily="2"/>
              </a:rPr>
              <a:t>को </a:t>
            </a:r>
            <a:r>
              <a:rPr lang="en-US" sz="2000" dirty="0">
                <a:cs typeface="Kalimati" pitchFamily="2"/>
              </a:rPr>
              <a:t>TA </a:t>
            </a:r>
            <a:r>
              <a:rPr lang="ne-NP" sz="2000" dirty="0">
                <a:cs typeface="Kalimati" pitchFamily="2"/>
              </a:rPr>
              <a:t>सेवा का लागी </a:t>
            </a:r>
            <a:r>
              <a:rPr lang="en-US" sz="2000" dirty="0">
                <a:cs typeface="Kalimati" pitchFamily="2"/>
              </a:rPr>
              <a:t>disbursement </a:t>
            </a:r>
            <a:r>
              <a:rPr lang="ne-NP" sz="2000" dirty="0">
                <a:cs typeface="Kalimati" pitchFamily="2"/>
              </a:rPr>
              <a:t>नभएको जसले गर्दा वित्तिय प्रगति न्यून भएको ।</a:t>
            </a:r>
            <a:endParaRPr lang="en-US" sz="2000" dirty="0">
              <a:cs typeface="Kalimati" pitchFamily="2"/>
            </a:endParaRPr>
          </a:p>
          <a:p>
            <a:pPr>
              <a:buFont typeface="Wingdings" pitchFamily="2" charset="2"/>
              <a:buChar char="v"/>
            </a:pPr>
            <a:endParaRPr lang="en-US" sz="2000" dirty="0">
              <a:cs typeface="Kalimati" pitchFamily="2"/>
            </a:endParaRPr>
          </a:p>
          <a:p>
            <a:pPr>
              <a:buFont typeface="Wingdings" pitchFamily="2" charset="2"/>
              <a:buChar char="v"/>
            </a:pPr>
            <a:r>
              <a:rPr lang="ne-NP" sz="2000" dirty="0">
                <a:cs typeface="Kalimati" pitchFamily="2"/>
              </a:rPr>
              <a:t>आयोजनाको लागी </a:t>
            </a:r>
            <a:r>
              <a:rPr lang="en-US" sz="2000" dirty="0">
                <a:cs typeface="Kalimati" pitchFamily="2"/>
              </a:rPr>
              <a:t>WB  </a:t>
            </a:r>
            <a:r>
              <a:rPr lang="ne-NP" sz="2000" dirty="0">
                <a:cs typeface="Kalimati" pitchFamily="2"/>
              </a:rPr>
              <a:t>को </a:t>
            </a:r>
            <a:r>
              <a:rPr lang="en-US" sz="2000" dirty="0">
                <a:cs typeface="Kalimati" pitchFamily="2"/>
              </a:rPr>
              <a:t>first mission </a:t>
            </a:r>
            <a:r>
              <a:rPr lang="ne-NP" sz="2000" dirty="0">
                <a:cs typeface="Kalimati" pitchFamily="2"/>
              </a:rPr>
              <a:t>बाट ६५०००</a:t>
            </a:r>
            <a:r>
              <a:rPr lang="en-US" sz="2000" dirty="0">
                <a:cs typeface="Kalimati" pitchFamily="2"/>
              </a:rPr>
              <a:t> project beneficiary selection </a:t>
            </a:r>
            <a:r>
              <a:rPr lang="ne-NP" sz="2000" dirty="0">
                <a:cs typeface="Kalimati" pitchFamily="2"/>
              </a:rPr>
              <a:t>सम्पन्न गरेर मात्र कार्यक्रम अगाडी बढाउने भनि सुझाव प्राप्त</a:t>
            </a:r>
            <a:r>
              <a:rPr lang="en-US" sz="2000" dirty="0">
                <a:cs typeface="Kalimati" pitchFamily="2"/>
              </a:rPr>
              <a:t> </a:t>
            </a:r>
            <a:r>
              <a:rPr lang="ne-NP" sz="2000" dirty="0">
                <a:cs typeface="Kalimati" pitchFamily="2"/>
              </a:rPr>
              <a:t>भएको र चालु आ</a:t>
            </a:r>
            <a:r>
              <a:rPr lang="en-US" sz="2000" dirty="0">
                <a:cs typeface="Kalimati" pitchFamily="2"/>
              </a:rPr>
              <a:t>. </a:t>
            </a:r>
            <a:r>
              <a:rPr lang="ne-NP" sz="2000" dirty="0">
                <a:cs typeface="Kalimati" pitchFamily="2"/>
              </a:rPr>
              <a:t>व मा सो प्रयोजनका लागी बजेट विनियोजन नरहेको हुँदा मन्त्रालयमा कार्यक्रम संशोधनका लागी पेश भएको ।</a:t>
            </a:r>
          </a:p>
          <a:p>
            <a:pPr marL="0" indent="0">
              <a:buNone/>
            </a:pPr>
            <a:endParaRPr lang="ne-NP" sz="2000" dirty="0">
              <a:cs typeface="Kalimati" pitchFamily="2"/>
            </a:endParaRPr>
          </a:p>
          <a:p>
            <a:pPr>
              <a:buFont typeface="Wingdings" pitchFamily="2" charset="2"/>
              <a:buChar char="v"/>
            </a:pPr>
            <a:endParaRPr lang="en-US" sz="2000" dirty="0">
              <a:cs typeface="Kalimati" pitchFamily="2"/>
            </a:endParaRPr>
          </a:p>
          <a:p>
            <a:pPr>
              <a:buFont typeface="Wingdings" pitchFamily="2" charset="2"/>
              <a:buChar char="v"/>
            </a:pPr>
            <a:endParaRPr lang="ne-NP" sz="2000" dirty="0">
              <a:solidFill>
                <a:srgbClr val="000000"/>
              </a:solidFill>
              <a:latin typeface="Kalimati" panose="00000400000000000000" pitchFamily="2"/>
            </a:endParaRPr>
          </a:p>
          <a:p>
            <a:pPr>
              <a:buFont typeface="Wingdings" pitchFamily="2" charset="2"/>
              <a:buChar char="v"/>
            </a:pPr>
            <a:endParaRPr lang="en-US" sz="2000" dirty="0">
              <a:cs typeface="Kalimati" pitchFamily="2"/>
            </a:endParaRPr>
          </a:p>
          <a:p>
            <a:pPr>
              <a:buFont typeface="Wingdings" pitchFamily="2" charset="2"/>
              <a:buChar char="v"/>
            </a:pPr>
            <a:endParaRPr lang="en-US" sz="2000" dirty="0">
              <a:cs typeface="Kalimati" pitchFamily="2"/>
            </a:endParaRPr>
          </a:p>
          <a:p>
            <a:endParaRPr lang="en-US" sz="2000" dirty="0">
              <a:cs typeface="Kalimati" pitchFamily="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690520"/>
            <a:ext cx="9161800" cy="1181970"/>
            <a:chOff x="0" y="5690520"/>
            <a:chExt cx="9161800" cy="118197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5715004"/>
              <a:ext cx="9144000" cy="1157486"/>
              <a:chOff x="100805" y="5943600"/>
              <a:chExt cx="9144000" cy="76731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0805" y="5943600"/>
                <a:ext cx="9144000" cy="767318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64836" y="5996226"/>
                <a:ext cx="3737948" cy="673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e-NP" sz="1400" dirty="0">
                    <a:cs typeface="Kalimati" pitchFamily="2"/>
                  </a:rPr>
                  <a:t>नेपाल सरकार </a:t>
                </a:r>
              </a:p>
              <a:p>
                <a:pPr algn="ctr"/>
                <a:r>
                  <a:rPr lang="ne-NP" sz="1400" dirty="0">
                    <a:cs typeface="Kalimati" pitchFamily="2"/>
                  </a:rPr>
                  <a:t>कृषि तथा पशुपन्छी विकास मन्त्रालय</a:t>
                </a:r>
              </a:p>
              <a:p>
                <a:pPr algn="ctr"/>
                <a:r>
                  <a:rPr lang="ne-NP" b="1" dirty="0">
                    <a:cs typeface="Kalimati" pitchFamily="2"/>
                  </a:rPr>
                  <a:t>खाद्य तथा पोषण सुरक्षा सुधार आयोजना</a:t>
                </a:r>
                <a:endParaRPr lang="ne-NP" b="1" dirty="0">
                  <a:cs typeface="Kalimati"/>
                </a:endParaRPr>
              </a:p>
              <a:p>
                <a:pPr algn="ctr"/>
                <a:r>
                  <a:rPr lang="ne-NP" sz="1400" dirty="0">
                    <a:cs typeface="Kalimati"/>
                  </a:rPr>
                  <a:t>हरिहरभवन, </a:t>
                </a:r>
                <a:r>
                  <a:rPr lang="ne-NP" sz="1400" dirty="0">
                    <a:cs typeface="Kalimati" pitchFamily="2"/>
                  </a:rPr>
                  <a:t>ललितपुर</a:t>
                </a:r>
                <a:endParaRPr lang="en-US" sz="1400" dirty="0">
                  <a:cs typeface="Kalimati" pitchFamily="2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2999" y="5690520"/>
              <a:ext cx="9128801" cy="1167480"/>
              <a:chOff x="32999" y="5690520"/>
              <a:chExt cx="9128801" cy="116748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3854" y="5720209"/>
                <a:ext cx="805713" cy="60428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9568" y="6313341"/>
                <a:ext cx="782232" cy="54465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85352" y="6326336"/>
                <a:ext cx="794215" cy="531664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82000" y="5690520"/>
                <a:ext cx="763983" cy="605805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2999" y="5715006"/>
                <a:ext cx="1031032" cy="989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3" descr="C:\Users\User\Desktop\GAFSP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819779" y="5767679"/>
                <a:ext cx="1352421" cy="790511"/>
              </a:xfrm>
              <a:prstGeom prst="rect">
                <a:avLst/>
              </a:prstGeom>
              <a:noFill/>
            </p:spPr>
          </p:pic>
          <p:pic>
            <p:nvPicPr>
              <p:cNvPr id="13" name="Picture 4" descr="C:\Users\User\Desktop\world bank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453711" y="5807224"/>
                <a:ext cx="711420" cy="71142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Rectangle 1"/>
          <p:cNvSpPr/>
          <p:nvPr/>
        </p:nvSpPr>
        <p:spPr>
          <a:xfrm>
            <a:off x="228601" y="361434"/>
            <a:ext cx="815096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ne-NP" sz="3200" b="1" u="sng" dirty="0">
                <a:cs typeface="Kalimati" pitchFamily="2"/>
              </a:rPr>
              <a:t>आयोजनाको प्रगति नपुगका कारणहरु</a:t>
            </a:r>
            <a:endParaRPr lang="en-US" sz="3200" dirty="0">
              <a:cs typeface="Kalimati" pitchFamily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1" y="381000"/>
            <a:ext cx="815096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ne-NP" sz="3200" b="1" u="sng" dirty="0">
                <a:cs typeface="Kalimati" pitchFamily="2"/>
              </a:rPr>
              <a:t>आयोजनाको प्रगति नपुगका कारणहरु</a:t>
            </a:r>
            <a:endParaRPr lang="en-US" sz="3200" dirty="0">
              <a:cs typeface="Kalimat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88813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ne-N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आयोजनाको परिचय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01091"/>
            <a:ext cx="8686800" cy="4526991"/>
          </a:xfrm>
        </p:spPr>
        <p:txBody>
          <a:bodyPr>
            <a:normAutofit fontScale="85000" lnSpcReduction="20000"/>
          </a:bodyPr>
          <a:lstStyle/>
          <a:p>
            <a:r>
              <a:rPr lang="ne-N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सम्झौता मिति: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endParaRPr>
          </a:p>
          <a:p>
            <a:pPr marL="1030288" indent="-1030288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             </a:t>
            </a:r>
            <a:r>
              <a:rPr lang="ne-N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नेपाल सरकार र आई.डी.ए. बीच 2075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     </a:t>
            </a:r>
            <a:r>
              <a:rPr lang="ne-N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साल कार्तिक 2८ गते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endParaRPr>
          </a:p>
          <a:p>
            <a:r>
              <a:rPr lang="ne-N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आयोजना अवधि: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endParaRPr>
          </a:p>
          <a:p>
            <a:pPr marL="971550" indent="-97155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              </a:t>
            </a:r>
            <a:r>
              <a:rPr lang="ne-N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५ वर्ष (2075 कार्तिक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 </a:t>
            </a:r>
            <a:r>
              <a:rPr lang="ne-N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-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 </a:t>
            </a:r>
            <a:r>
              <a:rPr lang="ne-N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2080 आषाढ)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endParaRPr>
          </a:p>
          <a:p>
            <a:pPr>
              <a:lnSpc>
                <a:spcPct val="114000"/>
              </a:lnSpc>
            </a:pPr>
            <a:r>
              <a:rPr lang="ne-N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आयोजनाको कूल बजेट</a:t>
            </a:r>
            <a:r>
              <a:rPr lang="ne-N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: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          </a:t>
            </a:r>
            <a:r>
              <a:rPr lang="ne-N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28.7 मिलियन अमेरिकी डलर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          </a:t>
            </a:r>
            <a:r>
              <a:rPr lang="ne-N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(</a:t>
            </a:r>
            <a:r>
              <a:rPr lang="ne-NP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आई.डी.ए. अनुदान 22.7 र नेपाल सरकार: 6 मिलियन अमेरिकी डलर)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endParaRPr>
          </a:p>
          <a:p>
            <a:pPr>
              <a:lnSpc>
                <a:spcPct val="114000"/>
              </a:lnSpc>
            </a:pPr>
            <a:r>
              <a:rPr lang="ne-N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दातृ संस्था: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GAFSP</a:t>
            </a:r>
            <a:endParaRPr lang="ne-NP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endParaRPr>
          </a:p>
          <a:p>
            <a:pPr>
              <a:lnSpc>
                <a:spcPct val="114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Supervision</a:t>
            </a:r>
            <a:r>
              <a:rPr lang="ne-N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: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World Bank</a:t>
            </a:r>
            <a:endParaRPr lang="ne-NP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endParaRPr>
          </a:p>
          <a:p>
            <a:pPr>
              <a:lnSpc>
                <a:spcPct val="114000"/>
              </a:lnSpc>
            </a:pPr>
            <a:r>
              <a:rPr lang="ne-N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प्राविधिक सहयोग: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FAO</a:t>
            </a:r>
            <a:endParaRPr lang="ne-NP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endParaRPr>
          </a:p>
          <a:p>
            <a:pPr>
              <a:lnSpc>
                <a:spcPct val="114000"/>
              </a:lnSpc>
            </a:pPr>
            <a:endParaRPr lang="ne-NP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endParaRPr>
          </a:p>
          <a:p>
            <a:pPr>
              <a:lnSpc>
                <a:spcPct val="114000"/>
              </a:lnSpc>
            </a:pPr>
            <a:endParaRPr lang="ne-NP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endParaRPr>
          </a:p>
          <a:p>
            <a:endParaRPr lang="ne-NP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endParaRPr>
          </a:p>
          <a:p>
            <a:pPr lvl="3"/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5690520"/>
            <a:ext cx="9161800" cy="1181970"/>
            <a:chOff x="0" y="5690520"/>
            <a:chExt cx="9161800" cy="1181970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5715004"/>
              <a:ext cx="9144000" cy="1157486"/>
              <a:chOff x="100805" y="5943600"/>
              <a:chExt cx="9144000" cy="767318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00805" y="5943600"/>
                <a:ext cx="9144000" cy="767318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164836" y="5996226"/>
                <a:ext cx="3737948" cy="673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e-NP" sz="1400" dirty="0">
                    <a:cs typeface="Kalimati" pitchFamily="2"/>
                  </a:rPr>
                  <a:t>नेपाल सरकार </a:t>
                </a:r>
              </a:p>
              <a:p>
                <a:pPr algn="ctr"/>
                <a:r>
                  <a:rPr lang="ne-NP" sz="1400" dirty="0">
                    <a:cs typeface="Kalimati" pitchFamily="2"/>
                  </a:rPr>
                  <a:t>कृषि तथा पशुपन्छी विकास मन्त्रालय</a:t>
                </a:r>
              </a:p>
              <a:p>
                <a:pPr algn="ctr"/>
                <a:r>
                  <a:rPr lang="ne-NP" b="1" dirty="0">
                    <a:cs typeface="Kalimati" pitchFamily="2"/>
                  </a:rPr>
                  <a:t>खाद्य तथा पोषण सुरक्षा सुधार आयोजना</a:t>
                </a:r>
                <a:endParaRPr lang="ne-NP" b="1" dirty="0">
                  <a:cs typeface="Kalimati"/>
                </a:endParaRPr>
              </a:p>
              <a:p>
                <a:pPr algn="ctr"/>
                <a:r>
                  <a:rPr lang="ne-NP" sz="1400" dirty="0">
                    <a:cs typeface="Kalimati"/>
                  </a:rPr>
                  <a:t>हरिहरभवन, </a:t>
                </a:r>
                <a:r>
                  <a:rPr lang="ne-NP" sz="1400" dirty="0">
                    <a:cs typeface="Kalimati" pitchFamily="2"/>
                  </a:rPr>
                  <a:t>ललितपुर</a:t>
                </a:r>
                <a:endParaRPr lang="en-US" sz="1400" dirty="0">
                  <a:cs typeface="Kalimati" pitchFamily="2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2999" y="5690520"/>
              <a:ext cx="9128801" cy="1167480"/>
              <a:chOff x="32999" y="5690520"/>
              <a:chExt cx="9128801" cy="116748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3854" y="5720209"/>
                <a:ext cx="805713" cy="604285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9568" y="6313341"/>
                <a:ext cx="782232" cy="544659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85352" y="6326336"/>
                <a:ext cx="794215" cy="53166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82000" y="5690520"/>
                <a:ext cx="763983" cy="60580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2999" y="5715006"/>
                <a:ext cx="1031032" cy="989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3" descr="C:\Users\User\Desktop\GAFSP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819779" y="5767679"/>
                <a:ext cx="1352421" cy="790511"/>
              </a:xfrm>
              <a:prstGeom prst="rect">
                <a:avLst/>
              </a:prstGeom>
              <a:noFill/>
            </p:spPr>
          </p:pic>
          <p:pic>
            <p:nvPicPr>
              <p:cNvPr id="19" name="Picture 4" descr="C:\Users\User\Desktop\world bank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453711" y="5807224"/>
                <a:ext cx="711420" cy="71142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4255944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field report GP selection\photos\20190814_13195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273" y="679724"/>
            <a:ext cx="3385556" cy="27611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7432" y="3393588"/>
            <a:ext cx="2566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Tamakoshi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RM,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Dolakha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pic>
        <p:nvPicPr>
          <p:cNvPr id="6" name="Picture 5" descr="H:\field report GP selection\photos\20190814_1557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05" y="652708"/>
            <a:ext cx="3242395" cy="27408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082205" y="3391497"/>
            <a:ext cx="2976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Baiteshor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RM office,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Dolakha</a:t>
            </a:r>
            <a:endParaRPr lang="en-US" dirty="0"/>
          </a:p>
        </p:txBody>
      </p:sp>
      <p:pic>
        <p:nvPicPr>
          <p:cNvPr id="8" name="Picture 7" descr="H:\field report GP selection\photos\20190813_1717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22" y="663645"/>
            <a:ext cx="3172968" cy="272561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6717256" y="3391497"/>
            <a:ext cx="2460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Kalinchok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RM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Dolakha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pic>
        <p:nvPicPr>
          <p:cNvPr id="10" name="Picture 9" descr="H:\field report GP selection\photos\20190811_15240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159" y="3822100"/>
            <a:ext cx="3308381" cy="262394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-31459" y="6438358"/>
            <a:ext cx="3661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Indrawati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RM,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Sindhupalchok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55589" y="97763"/>
            <a:ext cx="8727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Group photos taken during monitoring of RM  of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Dolakha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Sindhupalchok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district </a:t>
            </a:r>
            <a:endParaRPr lang="en-US" b="1" dirty="0"/>
          </a:p>
        </p:txBody>
      </p:sp>
      <p:pic>
        <p:nvPicPr>
          <p:cNvPr id="12" name="Picture 11" descr="H:\field report GP selection\photos\20190813_11180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921" y="3822100"/>
            <a:ext cx="3029600" cy="26469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636064" y="6446048"/>
            <a:ext cx="3589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Lisankhupakhar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RM,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Sindhupalchok</a:t>
            </a:r>
            <a:endParaRPr lang="en-US" dirty="0"/>
          </a:p>
        </p:txBody>
      </p:sp>
      <p:pic>
        <p:nvPicPr>
          <p:cNvPr id="13" name="Picture 12" descr="H:\field report GP selection\photos\20190812_14312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05" y="3828851"/>
            <a:ext cx="3274479" cy="260741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2997589" y="6388971"/>
            <a:ext cx="3286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Tripusundari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RM,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Sindhupalchok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96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42672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33400"/>
            <a:ext cx="44958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68723"/>
            <a:ext cx="4267200" cy="289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86200"/>
            <a:ext cx="4343400" cy="2895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0662" y="15163"/>
            <a:ext cx="7535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Group photos taken during monitoring of RM  of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Dhanusha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Mahottari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80024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941" y="1158030"/>
            <a:ext cx="3123706" cy="2626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966" y="1175856"/>
            <a:ext cx="2989668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835" y="1175856"/>
            <a:ext cx="3262489" cy="26264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2953932" cy="243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668" y="4114800"/>
            <a:ext cx="3106332" cy="2438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0600" y="228600"/>
            <a:ext cx="7201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Group photos taken during monitoring of RM  of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Gorkha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Dhading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966" y="4114800"/>
            <a:ext cx="298966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8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69053"/>
            <a:ext cx="4419600" cy="2836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19" y="569053"/>
            <a:ext cx="4358081" cy="28361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67418"/>
            <a:ext cx="4419600" cy="3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81400"/>
            <a:ext cx="4343400" cy="3276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18652" y="37534"/>
            <a:ext cx="6906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Group photos taken during monitoring of RM  of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Siraha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Saptari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0875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228600"/>
            <a:ext cx="838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b="1" u="sng" dirty="0">
                <a:cs typeface="Kalimati" pitchFamily="2"/>
              </a:rPr>
              <a:t>सप्तरीको बिष्णुपुर गाउँपालिकामा</a:t>
            </a:r>
            <a:r>
              <a:rPr lang="ne-NP" b="1" u="sng" dirty="0"/>
              <a:t> </a:t>
            </a:r>
            <a:r>
              <a:rPr lang="ne-NP" b="1" u="sng" dirty="0">
                <a:cs typeface="Kalimati" pitchFamily="2"/>
              </a:rPr>
              <a:t>लाभग्राही छनौटको कार्य</a:t>
            </a:r>
            <a:endParaRPr lang="en-US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85800"/>
            <a:ext cx="4287345" cy="2514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3" y="3288268"/>
            <a:ext cx="4287637" cy="257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65" y="3329088"/>
            <a:ext cx="4242527" cy="25383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66" y="713014"/>
            <a:ext cx="4242526" cy="25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69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23527" y="228600"/>
            <a:ext cx="5343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e-NP" b="1" u="sng" dirty="0">
                <a:cs typeface="Kalimati" pitchFamily="2"/>
              </a:rPr>
              <a:t>धार्दिङ् को गजुरी गाउँपालिकामा लाभग्राही छनौटको कार्य</a:t>
            </a:r>
            <a:endParaRPr lang="en-US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" y="761999"/>
            <a:ext cx="4458307" cy="2362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091" y="761999"/>
            <a:ext cx="4458307" cy="2362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3534706"/>
            <a:ext cx="4441978" cy="2408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091" y="3526971"/>
            <a:ext cx="4458308" cy="24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85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5255311"/>
            <a:ext cx="9144000" cy="15554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  <p:pic>
        <p:nvPicPr>
          <p:cNvPr id="2050" name="Picture 2" descr="Image result for visit nepal 2020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7924800" cy="525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25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0069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…….</a:t>
            </a:r>
            <a:r>
              <a:rPr lang="ne-N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क्रमश: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232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ne-N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आयोजनको मूख्य उद्देश्य: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 </a:t>
            </a:r>
            <a:r>
              <a:rPr lang="ne-N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आयोजनाको </a:t>
            </a:r>
            <a:r>
              <a:rPr lang="ne-NP" sz="2000" dirty="0">
                <a:cs typeface="Kalimati" panose="00000400000000000000" pitchFamily="2"/>
              </a:rPr>
              <a:t>लक्षित साना कृषक समुदायको जलवायु समानुकुलनमा सुधार</a:t>
            </a:r>
            <a:r>
              <a:rPr lang="en-US" sz="2000" dirty="0">
                <a:cs typeface="Kalimati" panose="00000400000000000000" pitchFamily="2"/>
              </a:rPr>
              <a:t>,</a:t>
            </a:r>
            <a:r>
              <a:rPr lang="ne-NP" sz="2000" dirty="0">
                <a:cs typeface="Kalimati" panose="00000400000000000000" pitchFamily="2"/>
              </a:rPr>
              <a:t> कृषि उत्पादकत्वमा वृद्धि र पोषण अवस्थामा सुधार ल्याउनु।</a:t>
            </a:r>
          </a:p>
          <a:p>
            <a:endParaRPr lang="ne-NP" sz="2000" dirty="0">
              <a:cs typeface="Kalimati" panose="00000400000000000000" pitchFamily="2"/>
            </a:endParaRPr>
          </a:p>
          <a:p>
            <a:pPr algn="just"/>
            <a:r>
              <a:rPr lang="ne-N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मूख्य प्रतिफल सुचकहरु: </a:t>
            </a:r>
          </a:p>
          <a:p>
            <a:pPr lvl="1" algn="just">
              <a:lnSpc>
                <a:spcPct val="124000"/>
              </a:lnSpc>
              <a:buFont typeface="Wingdings" panose="05000000000000000000" pitchFamily="2" charset="2"/>
              <a:buChar char="v"/>
            </a:pPr>
            <a:r>
              <a:rPr lang="ne-NP" sz="1600" dirty="0">
                <a:cs typeface="Kalimati" panose="00000400000000000000" pitchFamily="2"/>
              </a:rPr>
              <a:t>आधुनिक तथा उन्‍नत कृषि प्रविधिहरु (जलवायु अनुकूल सहित) को अवलम्बन गर्ने (कम्तिमा 65</a:t>
            </a:r>
            <a:r>
              <a:rPr lang="en-US" sz="1600" dirty="0">
                <a:cs typeface="Kalimati" panose="00000400000000000000" pitchFamily="2"/>
              </a:rPr>
              <a:t>% </a:t>
            </a:r>
            <a:r>
              <a:rPr lang="ne-NP" sz="1600" dirty="0">
                <a:cs typeface="Kalimati" panose="00000400000000000000" pitchFamily="2"/>
              </a:rPr>
              <a:t>महिला सहभागिता)</a:t>
            </a:r>
          </a:p>
          <a:p>
            <a:pPr lvl="1" algn="just">
              <a:lnSpc>
                <a:spcPct val="124000"/>
              </a:lnSpc>
              <a:buFont typeface="Wingdings" panose="05000000000000000000" pitchFamily="2" charset="2"/>
              <a:buChar char="v"/>
            </a:pPr>
            <a:r>
              <a:rPr lang="ne-NP" sz="1600" dirty="0">
                <a:cs typeface="Kalimati" panose="00000400000000000000" pitchFamily="2"/>
              </a:rPr>
              <a:t>बाली र पशुपन्छी उत्पादनको उत्पादकत्वमा वृद्धि गर्ने</a:t>
            </a:r>
          </a:p>
          <a:p>
            <a:pPr lvl="1" algn="just">
              <a:lnSpc>
                <a:spcPct val="124000"/>
              </a:lnSpc>
              <a:buFont typeface="Wingdings" panose="05000000000000000000" pitchFamily="2" charset="2"/>
              <a:buChar char="v"/>
            </a:pPr>
            <a:r>
              <a:rPr lang="ne-NP" sz="1600" dirty="0">
                <a:cs typeface="Kalimati" panose="00000400000000000000" pitchFamily="2"/>
              </a:rPr>
              <a:t>कृषकको आयमा वृद्धि (कृषि र गैर कृषि)</a:t>
            </a:r>
          </a:p>
          <a:p>
            <a:pPr lvl="1" algn="just">
              <a:lnSpc>
                <a:spcPct val="124000"/>
              </a:lnSpc>
              <a:buFont typeface="Wingdings" panose="05000000000000000000" pitchFamily="2" charset="2"/>
              <a:buChar char="v"/>
            </a:pPr>
            <a:r>
              <a:rPr lang="ne-NP" sz="1600" dirty="0">
                <a:cs typeface="Kalimati" panose="00000400000000000000" pitchFamily="2"/>
              </a:rPr>
              <a:t>खाद्य असुरक्षा अनुभव सुचकमा सुधार</a:t>
            </a:r>
            <a:r>
              <a:rPr lang="en-US" sz="1600" dirty="0">
                <a:cs typeface="Kalimati" panose="00000400000000000000" pitchFamily="2"/>
              </a:rPr>
              <a:t> </a:t>
            </a:r>
            <a:r>
              <a:rPr lang="ne-NP" sz="1600" dirty="0">
                <a:cs typeface="Kalimati" panose="00000400000000000000" pitchFamily="2"/>
              </a:rPr>
              <a:t>(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FIES</a:t>
            </a:r>
            <a:r>
              <a:rPr lang="ne-NP" sz="1600" dirty="0">
                <a:cs typeface="Kalimati" panose="00000400000000000000" pitchFamily="2"/>
              </a:rPr>
              <a:t>)</a:t>
            </a:r>
          </a:p>
          <a:p>
            <a:pPr lvl="1" algn="just">
              <a:lnSpc>
                <a:spcPct val="124000"/>
              </a:lnSpc>
              <a:buFont typeface="Wingdings" panose="05000000000000000000" pitchFamily="2" charset="2"/>
              <a:buChar char="v"/>
            </a:pPr>
            <a:r>
              <a:rPr lang="ne-NP" sz="1600" dirty="0">
                <a:cs typeface="Kalimati" panose="00000400000000000000" pitchFamily="2"/>
              </a:rPr>
              <a:t>गर्भवती महिला र बच्चाहरुको पोषणमा सुधार</a:t>
            </a:r>
          </a:p>
          <a:p>
            <a:pPr marL="457200" lvl="1" indent="0" algn="just">
              <a:lnSpc>
                <a:spcPct val="114000"/>
              </a:lnSpc>
              <a:buNone/>
            </a:pPr>
            <a:endParaRPr lang="ne-NP" sz="1600" dirty="0">
              <a:cs typeface="Kalimati" panose="00000400000000000000" pitchFamily="2"/>
            </a:endParaRPr>
          </a:p>
          <a:p>
            <a:r>
              <a:rPr lang="ne-NP" sz="2000" dirty="0">
                <a:cs typeface="Kalimati" panose="00000400000000000000" pitchFamily="2"/>
              </a:rPr>
              <a:t>आयोजनको प्रत्यक्ष लाभान्वित कृषक संख्या: 65000</a:t>
            </a:r>
            <a:r>
              <a:rPr lang="en-US" sz="2000" dirty="0">
                <a:cs typeface="Kalimati" panose="00000400000000000000" pitchFamily="2"/>
              </a:rPr>
              <a:t> </a:t>
            </a:r>
            <a:r>
              <a:rPr lang="ne-NP" sz="2000" dirty="0">
                <a:cs typeface="Kalimati" panose="00000400000000000000" pitchFamily="2"/>
              </a:rPr>
              <a:t>(६५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ne-NP" sz="2000" dirty="0">
                <a:latin typeface="Times New Roman" panose="02020603050405020304" pitchFamily="18" charset="0"/>
                <a:cs typeface="Kalimati" panose="00000400000000000000" pitchFamily="2"/>
              </a:rPr>
              <a:t>महिला</a:t>
            </a:r>
            <a:r>
              <a:rPr lang="ne-NP" sz="2000" dirty="0">
                <a:cs typeface="Kalimati" panose="00000400000000000000" pitchFamily="2"/>
              </a:rPr>
              <a:t>)</a:t>
            </a:r>
          </a:p>
          <a:p>
            <a:endParaRPr lang="ne-NP" sz="2000" dirty="0">
              <a:cs typeface="Kalimati" panose="00000400000000000000" pitchFamily="2"/>
            </a:endParaRPr>
          </a:p>
          <a:p>
            <a:r>
              <a:rPr lang="ne-NP" sz="2000" dirty="0">
                <a:cs typeface="Kalimati" panose="00000400000000000000" pitchFamily="2"/>
              </a:rPr>
              <a:t>लक्षित वर्ग: भूकम्प र बाढी पिडीत, खाद्य असुरक्षित, विपन्‍न, सिमान्तकृत र महिला</a:t>
            </a:r>
          </a:p>
          <a:p>
            <a:endParaRPr lang="ne-NP" sz="2000" dirty="0">
              <a:cs typeface="Kalimati" panose="00000400000000000000" pitchFamily="2"/>
            </a:endParaRPr>
          </a:p>
          <a:p>
            <a:pPr lvl="3"/>
            <a:endParaRPr lang="en-US" sz="800" dirty="0">
              <a:cs typeface="Kalimati" panose="00000400000000000000" pitchFamily="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5637508"/>
            <a:ext cx="9161800" cy="1234982"/>
            <a:chOff x="0" y="5690520"/>
            <a:chExt cx="9161800" cy="1181970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5715004"/>
              <a:ext cx="9144000" cy="1157486"/>
              <a:chOff x="100805" y="5943600"/>
              <a:chExt cx="9144000" cy="767318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00805" y="5943600"/>
                <a:ext cx="9144000" cy="767318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164836" y="5996226"/>
                <a:ext cx="3737948" cy="673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e-NP" sz="1400" dirty="0">
                    <a:cs typeface="Kalimati" pitchFamily="2"/>
                  </a:rPr>
                  <a:t>नेपाल सरकार </a:t>
                </a:r>
              </a:p>
              <a:p>
                <a:pPr algn="ctr"/>
                <a:r>
                  <a:rPr lang="ne-NP" sz="1400" dirty="0">
                    <a:cs typeface="Kalimati" pitchFamily="2"/>
                  </a:rPr>
                  <a:t>कृषि तथा पशुपन्छी विकास मन्त्रालय</a:t>
                </a:r>
              </a:p>
              <a:p>
                <a:pPr algn="ctr"/>
                <a:r>
                  <a:rPr lang="ne-NP" b="1" dirty="0">
                    <a:cs typeface="Kalimati" pitchFamily="2"/>
                  </a:rPr>
                  <a:t>खाद्य तथा पोषण सुरक्षा सुधार आयोजना</a:t>
                </a:r>
                <a:endParaRPr lang="ne-NP" b="1" dirty="0">
                  <a:cs typeface="Kalimati"/>
                </a:endParaRPr>
              </a:p>
              <a:p>
                <a:pPr algn="ctr"/>
                <a:r>
                  <a:rPr lang="ne-NP" sz="1400" dirty="0">
                    <a:cs typeface="Kalimati"/>
                  </a:rPr>
                  <a:t>हरिहरभवन, </a:t>
                </a:r>
                <a:r>
                  <a:rPr lang="ne-NP" sz="1400" dirty="0">
                    <a:cs typeface="Kalimati" pitchFamily="2"/>
                  </a:rPr>
                  <a:t>ललितपुर</a:t>
                </a:r>
                <a:endParaRPr lang="en-US" sz="1400" dirty="0">
                  <a:cs typeface="Kalimati" pitchFamily="2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2999" y="5690520"/>
              <a:ext cx="9128801" cy="1167480"/>
              <a:chOff x="32999" y="5690520"/>
              <a:chExt cx="9128801" cy="116748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3854" y="5720209"/>
                <a:ext cx="805713" cy="604285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9568" y="6313341"/>
                <a:ext cx="782232" cy="544659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85352" y="6326336"/>
                <a:ext cx="794215" cy="53166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82000" y="5690520"/>
                <a:ext cx="763983" cy="60580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2999" y="5715006"/>
                <a:ext cx="1031032" cy="989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3" descr="C:\Users\User\Desktop\GAFSP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819779" y="5767679"/>
                <a:ext cx="1352421" cy="790511"/>
              </a:xfrm>
              <a:prstGeom prst="rect">
                <a:avLst/>
              </a:prstGeom>
              <a:noFill/>
            </p:spPr>
          </p:pic>
          <p:pic>
            <p:nvPicPr>
              <p:cNvPr id="19" name="Picture 4" descr="C:\Users\User\Desktop\world bank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453711" y="5807224"/>
                <a:ext cx="711420" cy="71142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3827591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01091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ne-NP" sz="2000" b="1" dirty="0">
                <a:cs typeface="Kalimati" panose="00000400000000000000" pitchFamily="2"/>
              </a:rPr>
              <a:t>आयोजनाका सम्भागहरु:</a:t>
            </a:r>
          </a:p>
          <a:p>
            <a:pPr marL="0" indent="0">
              <a:buNone/>
            </a:pPr>
            <a:endParaRPr lang="en-US" sz="2000" dirty="0">
              <a:cs typeface="Kalimati" panose="00000400000000000000" pitchFamily="2"/>
            </a:endParaRPr>
          </a:p>
          <a:p>
            <a:pPr marL="0" indent="0">
              <a:buNone/>
            </a:pPr>
            <a:r>
              <a:rPr lang="ne-NP" sz="1700" b="1" dirty="0">
                <a:cs typeface="Kalimati" panose="00000400000000000000" pitchFamily="2"/>
              </a:rPr>
              <a:t>सम्भाग क: जलवायु र पोषण अनुकूल कृषि प्रविधि अनुसरण र प्रसार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(US$ 7 Million)</a:t>
            </a:r>
            <a:endParaRPr lang="ne-NP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e-NP" sz="1700" dirty="0">
                <a:cs typeface="Kalimati" panose="00000400000000000000" pitchFamily="2"/>
              </a:rPr>
              <a:t>	उप-सम्भाग क१: प्रविधि अनुकूलन र परिक्षण</a:t>
            </a:r>
          </a:p>
          <a:p>
            <a:pPr marL="0" indent="0">
              <a:buNone/>
            </a:pPr>
            <a:r>
              <a:rPr lang="ne-NP" sz="1700" dirty="0">
                <a:cs typeface="Kalimati" panose="00000400000000000000" pitchFamily="2"/>
              </a:rPr>
              <a:t>	उप-सम्भाग क२: प्रविधि प्रसार र कृषकको सिप विकास</a:t>
            </a:r>
            <a:endParaRPr lang="en-US" sz="1700" dirty="0">
              <a:cs typeface="Kalimati" panose="00000400000000000000" pitchFamily="2"/>
            </a:endParaRPr>
          </a:p>
          <a:p>
            <a:pPr marL="0" indent="0">
              <a:buNone/>
            </a:pPr>
            <a:r>
              <a:rPr lang="ne-NP" sz="1700" dirty="0">
                <a:cs typeface="Kalimati" panose="00000400000000000000" pitchFamily="2"/>
              </a:rPr>
              <a:t>	</a:t>
            </a:r>
          </a:p>
          <a:p>
            <a:pPr marL="0" indent="0">
              <a:buNone/>
            </a:pPr>
            <a:r>
              <a:rPr lang="ne-NP" sz="1700" b="1" dirty="0">
                <a:cs typeface="Kalimati" panose="00000400000000000000" pitchFamily="2"/>
              </a:rPr>
              <a:t>सम्भाग ख: बजारको पहुँच तथा जोखिम व्यवस्थापनबाट आय आर्जन र विविधिकरण</a:t>
            </a:r>
            <a:r>
              <a:rPr lang="en-US" sz="1700" b="1" dirty="0">
                <a:cs typeface="Kalimati" panose="00000400000000000000" pitchFamily="2"/>
              </a:rPr>
              <a:t>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(US$ 7 Million)</a:t>
            </a:r>
            <a:endParaRPr lang="ne-NP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e-NP" sz="1700" dirty="0">
                <a:cs typeface="Kalimati" panose="00000400000000000000" pitchFamily="2"/>
              </a:rPr>
              <a:t> 	उप-सम्भाग ख१: कृषक समूह/सहकारीहरुको सबलीकरण</a:t>
            </a:r>
          </a:p>
          <a:p>
            <a:pPr marL="0" indent="0">
              <a:buNone/>
            </a:pPr>
            <a:r>
              <a:rPr lang="ne-NP" sz="1700" dirty="0">
                <a:cs typeface="Kalimati" panose="00000400000000000000" pitchFamily="2"/>
              </a:rPr>
              <a:t>	उप-सम्भाग ख२: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Productive Alliances </a:t>
            </a:r>
            <a:r>
              <a:rPr lang="ne-NP" sz="1700" dirty="0">
                <a:cs typeface="Kalimati" panose="00000400000000000000" pitchFamily="2"/>
              </a:rPr>
              <a:t>को माध्यमबाट बजारमा पहुँच</a:t>
            </a:r>
          </a:p>
          <a:p>
            <a:pPr marL="0" indent="0">
              <a:buNone/>
            </a:pPr>
            <a:r>
              <a:rPr lang="ne-NP" sz="1700" dirty="0">
                <a:cs typeface="Kalimati" panose="00000400000000000000" pitchFamily="2"/>
              </a:rPr>
              <a:t>	</a:t>
            </a:r>
          </a:p>
          <a:p>
            <a:pPr marL="0" indent="0">
              <a:buNone/>
            </a:pPr>
            <a:r>
              <a:rPr lang="ne-NP" sz="1700" b="1" dirty="0">
                <a:cs typeface="Kalimati" panose="00000400000000000000" pitchFamily="2"/>
              </a:rPr>
              <a:t>सम्भाग ग: पोषण सुरक्षामा सुधार</a:t>
            </a:r>
            <a:r>
              <a:rPr lang="en-US" sz="1700" b="1" dirty="0">
                <a:cs typeface="Kalimati" panose="00000400000000000000" pitchFamily="2"/>
              </a:rPr>
              <a:t>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(US$ 5 Million)</a:t>
            </a:r>
            <a:endParaRPr lang="ne-NP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e-NP" sz="1700" dirty="0">
                <a:cs typeface="Kalimati" panose="00000400000000000000" pitchFamily="2"/>
              </a:rPr>
              <a:t>	उप-सम्भाग ग१: संस्थागत क्षमतामा सबलीकरण</a:t>
            </a:r>
          </a:p>
          <a:p>
            <a:pPr marL="0" indent="0">
              <a:buNone/>
            </a:pPr>
            <a:r>
              <a:rPr lang="ne-NP" sz="1700" dirty="0">
                <a:cs typeface="Kalimati" panose="00000400000000000000" pitchFamily="2"/>
              </a:rPr>
              <a:t>	उप-सम्भाग ग२: पोषण पाठशाला र घरबारी पोषण बगैंचा</a:t>
            </a:r>
          </a:p>
          <a:p>
            <a:pPr marL="0" indent="0">
              <a:buNone/>
            </a:pPr>
            <a:r>
              <a:rPr lang="ne-NP" sz="1700" dirty="0">
                <a:cs typeface="Kalimati" panose="00000400000000000000" pitchFamily="2"/>
              </a:rPr>
              <a:t>	</a:t>
            </a:r>
          </a:p>
          <a:p>
            <a:pPr marL="0" indent="0">
              <a:buNone/>
            </a:pPr>
            <a:r>
              <a:rPr lang="ne-NP" sz="1700" b="1" dirty="0">
                <a:cs typeface="Kalimati" panose="00000400000000000000" pitchFamily="2"/>
              </a:rPr>
              <a:t>सम्भाग घ: आयोजना व्यवस्थापन, सञ्‍चार, अनुगमन तथा मूल्याङ्कन</a:t>
            </a:r>
            <a:r>
              <a:rPr lang="en-US" sz="1700" b="1" dirty="0">
                <a:cs typeface="Kalimati" panose="00000400000000000000" pitchFamily="2"/>
              </a:rPr>
              <a:t>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(US$ 3.7 Million)</a:t>
            </a:r>
            <a:endParaRPr lang="ne-NP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e-NP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e-NP" sz="1700" b="1" dirty="0">
              <a:cs typeface="Kalimati" panose="00000400000000000000" pitchFamily="2"/>
            </a:endParaRPr>
          </a:p>
          <a:p>
            <a:pPr marL="0" indent="0">
              <a:buNone/>
            </a:pPr>
            <a:endParaRPr lang="en-US" sz="1700" dirty="0">
              <a:cs typeface="Kalimati" panose="00000400000000000000" pitchFamily="2"/>
            </a:endParaRPr>
          </a:p>
          <a:p>
            <a:endParaRPr lang="ne-NP" sz="2000" dirty="0">
              <a:cs typeface="Kalimati" panose="00000400000000000000" pitchFamily="2"/>
            </a:endParaRPr>
          </a:p>
          <a:p>
            <a:endParaRPr lang="ne-NP" sz="2000" dirty="0">
              <a:cs typeface="Kalimati" panose="00000400000000000000" pitchFamily="2"/>
            </a:endParaRPr>
          </a:p>
          <a:p>
            <a:pPr lvl="3"/>
            <a:endParaRPr lang="en-US" sz="800" dirty="0">
              <a:cs typeface="Kalimati" panose="00000400000000000000" pitchFamily="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5690520"/>
            <a:ext cx="9161800" cy="1181970"/>
            <a:chOff x="0" y="5690520"/>
            <a:chExt cx="9161800" cy="1181970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5715004"/>
              <a:ext cx="9144000" cy="1157486"/>
              <a:chOff x="100805" y="5943600"/>
              <a:chExt cx="9144000" cy="767318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00805" y="5943600"/>
                <a:ext cx="9144000" cy="767318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164836" y="5996226"/>
                <a:ext cx="3737948" cy="673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e-NP" sz="1400" dirty="0">
                    <a:cs typeface="Kalimati" pitchFamily="2"/>
                  </a:rPr>
                  <a:t>नेपाल सरकार </a:t>
                </a:r>
              </a:p>
              <a:p>
                <a:pPr algn="ctr"/>
                <a:r>
                  <a:rPr lang="ne-NP" sz="1400" dirty="0">
                    <a:cs typeface="Kalimati" pitchFamily="2"/>
                  </a:rPr>
                  <a:t>कृषि तथा पशुपन्छी विकास मन्त्रालय</a:t>
                </a:r>
              </a:p>
              <a:p>
                <a:pPr algn="ctr"/>
                <a:r>
                  <a:rPr lang="ne-NP" b="1" dirty="0">
                    <a:cs typeface="Kalimati" pitchFamily="2"/>
                  </a:rPr>
                  <a:t>खाद्य तथा पोषण सुरक्षा सुधार आयोजना</a:t>
                </a:r>
                <a:endParaRPr lang="ne-NP" b="1" dirty="0">
                  <a:cs typeface="Kalimati"/>
                </a:endParaRPr>
              </a:p>
              <a:p>
                <a:pPr algn="ctr"/>
                <a:r>
                  <a:rPr lang="ne-NP" sz="1400" dirty="0">
                    <a:cs typeface="Kalimati"/>
                  </a:rPr>
                  <a:t>हरिहरभवन, </a:t>
                </a:r>
                <a:r>
                  <a:rPr lang="ne-NP" sz="1400" dirty="0">
                    <a:cs typeface="Kalimati" pitchFamily="2"/>
                  </a:rPr>
                  <a:t>ललितपुर</a:t>
                </a:r>
                <a:endParaRPr lang="en-US" sz="1400" dirty="0">
                  <a:cs typeface="Kalimati" pitchFamily="2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2999" y="5690520"/>
              <a:ext cx="9128801" cy="1167480"/>
              <a:chOff x="32999" y="5690520"/>
              <a:chExt cx="9128801" cy="116748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3854" y="5720209"/>
                <a:ext cx="805713" cy="604285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9568" y="6313341"/>
                <a:ext cx="782232" cy="544659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85352" y="6326336"/>
                <a:ext cx="794215" cy="53166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82000" y="5690520"/>
                <a:ext cx="763983" cy="60580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2999" y="5715006"/>
                <a:ext cx="1031032" cy="989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3" descr="C:\Users\User\Desktop\GAFSP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819779" y="5767679"/>
                <a:ext cx="1352421" cy="790511"/>
              </a:xfrm>
              <a:prstGeom prst="rect">
                <a:avLst/>
              </a:prstGeom>
              <a:noFill/>
            </p:spPr>
          </p:pic>
          <p:pic>
            <p:nvPicPr>
              <p:cNvPr id="19" name="Picture 4" descr="C:\Users\User\Desktop\world bank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453711" y="5807224"/>
                <a:ext cx="711420" cy="71142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2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0069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…….</a:t>
            </a:r>
            <a:r>
              <a:rPr lang="ne-N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क्रमश: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232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5690520"/>
            <a:ext cx="9161800" cy="1181970"/>
            <a:chOff x="0" y="5690520"/>
            <a:chExt cx="9161800" cy="1181970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5715004"/>
              <a:ext cx="9144000" cy="1157486"/>
              <a:chOff x="100805" y="5943600"/>
              <a:chExt cx="9144000" cy="767318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00805" y="5943600"/>
                <a:ext cx="9144000" cy="767318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164836" y="5996226"/>
                <a:ext cx="3737948" cy="673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e-NP" sz="1400" dirty="0">
                    <a:cs typeface="Kalimati" pitchFamily="2"/>
                  </a:rPr>
                  <a:t>नेपाल सरकार </a:t>
                </a:r>
              </a:p>
              <a:p>
                <a:pPr algn="ctr"/>
                <a:r>
                  <a:rPr lang="ne-NP" sz="1400" dirty="0">
                    <a:cs typeface="Kalimati" pitchFamily="2"/>
                  </a:rPr>
                  <a:t>कृषि तथा पशुपन्छी विकास मन्त्रालय</a:t>
                </a:r>
              </a:p>
              <a:p>
                <a:pPr algn="ctr"/>
                <a:r>
                  <a:rPr lang="ne-NP" b="1" dirty="0">
                    <a:cs typeface="Kalimati" pitchFamily="2"/>
                  </a:rPr>
                  <a:t>खाद्य तथा पोषण सुरक्षा सुधार आयोजना</a:t>
                </a:r>
                <a:endParaRPr lang="ne-NP" b="1" dirty="0">
                  <a:cs typeface="Kalimati"/>
                </a:endParaRPr>
              </a:p>
              <a:p>
                <a:pPr algn="ctr"/>
                <a:r>
                  <a:rPr lang="ne-NP" sz="1400" dirty="0">
                    <a:cs typeface="Kalimati"/>
                  </a:rPr>
                  <a:t>हरिहरभवन, </a:t>
                </a:r>
                <a:r>
                  <a:rPr lang="ne-NP" sz="1400" dirty="0">
                    <a:cs typeface="Kalimati" pitchFamily="2"/>
                  </a:rPr>
                  <a:t>ललितपुर</a:t>
                </a:r>
                <a:endParaRPr lang="en-US" sz="1400" dirty="0">
                  <a:cs typeface="Kalimati" pitchFamily="2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2999" y="5690520"/>
              <a:ext cx="9128801" cy="1167480"/>
              <a:chOff x="32999" y="5690520"/>
              <a:chExt cx="9128801" cy="116748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3854" y="5720209"/>
                <a:ext cx="805713" cy="604285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9568" y="6313341"/>
                <a:ext cx="782232" cy="544659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85352" y="6326336"/>
                <a:ext cx="794215" cy="53166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82000" y="5690520"/>
                <a:ext cx="763983" cy="60580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2999" y="5715006"/>
                <a:ext cx="1031032" cy="989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3" descr="C:\Users\User\Desktop\GAFSP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819779" y="5767679"/>
                <a:ext cx="1352421" cy="790511"/>
              </a:xfrm>
              <a:prstGeom prst="rect">
                <a:avLst/>
              </a:prstGeom>
              <a:noFill/>
            </p:spPr>
          </p:pic>
          <p:pic>
            <p:nvPicPr>
              <p:cNvPr id="19" name="Picture 4" descr="C:\Users\User\Desktop\world bank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453711" y="5807224"/>
                <a:ext cx="711420" cy="711420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117436"/>
              </p:ext>
            </p:extLst>
          </p:nvPr>
        </p:nvGraphicFramePr>
        <p:xfrm>
          <a:off x="638941" y="1007752"/>
          <a:ext cx="8153400" cy="441589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6134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8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73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Indicators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Targets</a:t>
                      </a:r>
                      <a:endParaRPr lang="ne-NP" sz="1200" dirty="0"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48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Indicator 1: </a:t>
                      </a:r>
                      <a:r>
                        <a:rPr kumimoji="0" lang="en-US" sz="1400" b="0" kern="1200" dirty="0">
                          <a:latin typeface="Times New Roman" pitchFamily="18" charset="0"/>
                          <a:cs typeface="Times New Roman" pitchFamily="18" charset="0"/>
                        </a:rPr>
                        <a:t>Farmers adopting improved agricultural technologies (including CSA)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kern="1200" dirty="0">
                          <a:latin typeface="Times New Roman" pitchFamily="18" charset="0"/>
                          <a:cs typeface="Times New Roman" pitchFamily="18" charset="0"/>
                        </a:rPr>
                        <a:t>of which female (CRI – Corporate Result Indicator);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kumimoji="0" lang="en-US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31800 farmers</a:t>
                      </a:r>
                      <a:r>
                        <a:rPr kumimoji="0" lang="en-US" sz="12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lvl="0" indent="0" algn="ctr">
                        <a:buFont typeface="+mj-lt"/>
                        <a:buNone/>
                      </a:pPr>
                      <a:endParaRPr kumimoji="0" lang="en-US" sz="1200" kern="12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 algn="ctr">
                        <a:buFont typeface="+mj-lt"/>
                        <a:buNone/>
                      </a:pPr>
                      <a:r>
                        <a:rPr kumimoji="0" lang="en-US" sz="12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(65% female)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61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Indicator 2: </a:t>
                      </a:r>
                      <a:r>
                        <a:rPr lang="en-US" sz="1400" b="0" dirty="0">
                          <a:latin typeface="Times New Roman" pitchFamily="18" charset="0"/>
                          <a:cs typeface="Times New Roman" pitchFamily="18" charset="0"/>
                        </a:rPr>
                        <a:t>Increased crop and animal productivity by direct beneficiaries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kumimoji="0" lang="en-US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Food grain 25%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kumimoji="0" lang="en-US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Vegetables</a:t>
                      </a:r>
                      <a:r>
                        <a:rPr kumimoji="0" lang="en-US" sz="12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 30%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kumimoji="0" lang="en-US" sz="12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Meat 40%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kumimoji="0" lang="en-US" sz="12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Milk 35%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18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Indicator 3: </a:t>
                      </a:r>
                      <a:r>
                        <a:rPr lang="en-US" sz="1400" b="0" dirty="0">
                          <a:latin typeface="Times New Roman" pitchFamily="18" charset="0"/>
                          <a:cs typeface="Times New Roman" pitchFamily="18" charset="0"/>
                        </a:rPr>
                        <a:t>Increased household income (farm and off-farm) (GAFSP core indicator, gender disaggregated)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+mj-lt"/>
                        <a:buNone/>
                      </a:pPr>
                      <a:r>
                        <a:rPr kumimoji="0" lang="en-US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By 25%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50" i="1" dirty="0">
                          <a:latin typeface="Times New Roman" pitchFamily="18" charset="0"/>
                          <a:cs typeface="Times New Roman" pitchFamily="18" charset="0"/>
                        </a:rPr>
                        <a:t>(Female headed households</a:t>
                      </a:r>
                      <a:endParaRPr lang="en-US" sz="11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050" i="1" kern="1200" dirty="0">
                          <a:latin typeface="Times New Roman" pitchFamily="18" charset="0"/>
                          <a:cs typeface="Times New Roman" pitchFamily="18" charset="0"/>
                        </a:rPr>
                        <a:t>By 25%)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96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Indicator 4: </a:t>
                      </a:r>
                      <a:r>
                        <a:rPr lang="en-US" sz="1400" b="0" dirty="0">
                          <a:latin typeface="Times New Roman" pitchFamily="18" charset="0"/>
                          <a:cs typeface="Times New Roman" pitchFamily="18" charset="0"/>
                        </a:rPr>
                        <a:t>Improved score on the Food Insecurity Experience Scale (FIES) by direct beneficiaries (gender disaggregated);  </a:t>
                      </a:r>
                      <a:r>
                        <a:rPr lang="en-US" sz="1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i="1" dirty="0">
                          <a:latin typeface="Times New Roman" pitchFamily="18" charset="0"/>
                          <a:cs typeface="Times New Roman" pitchFamily="18" charset="0"/>
                        </a:rPr>
                        <a:t>of which female </a:t>
                      </a:r>
                      <a:endParaRPr lang="en-US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+mj-lt"/>
                        <a:buNone/>
                      </a:pPr>
                      <a:r>
                        <a:rPr kumimoji="0" lang="en-US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By 40%</a:t>
                      </a: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2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(65% female)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327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Indicator 5:</a:t>
                      </a:r>
                      <a:r>
                        <a:rPr lang="en-US" sz="1400" b="0" dirty="0">
                          <a:latin typeface="Times New Roman" pitchFamily="18" charset="0"/>
                          <a:cs typeface="Times New Roman" pitchFamily="18" charset="0"/>
                        </a:rPr>
                        <a:t> Improved dietary intake for: pregnant and nursing mothers; and children between 6-24 months </a:t>
                      </a:r>
                      <a:r>
                        <a:rPr lang="en-US" sz="11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dk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Font typeface="+mj-lt"/>
                        <a:buNone/>
                      </a:pPr>
                      <a:r>
                        <a:rPr kumimoji="0" lang="en-US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By 20%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91711" y="130350"/>
            <a:ext cx="8047859" cy="65881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200" b="1" cap="all" dirty="0" err="1">
                <a:effectLst/>
                <a:latin typeface="Comic Sans MS" panose="030F0702030302020204" pitchFamily="66" charset="0"/>
              </a:rPr>
              <a:t>Pdo</a:t>
            </a:r>
            <a:r>
              <a:rPr lang="en-US" sz="3200" b="1" cap="all" dirty="0">
                <a:effectLst/>
                <a:latin typeface="Comic Sans MS" panose="030F0702030302020204" pitchFamily="66" charset="0"/>
              </a:rPr>
              <a:t> level Result indicators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98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20678" y="457200"/>
            <a:ext cx="8004601" cy="55791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6999" y="0"/>
            <a:ext cx="391195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FANSEP-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Theory of Change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6021554"/>
            <a:ext cx="9161800" cy="1064252"/>
            <a:chOff x="0" y="5690520"/>
            <a:chExt cx="9161800" cy="1630747"/>
          </a:xfrm>
        </p:grpSpPr>
        <p:grpSp>
          <p:nvGrpSpPr>
            <p:cNvPr id="17" name="Group 10"/>
            <p:cNvGrpSpPr/>
            <p:nvPr/>
          </p:nvGrpSpPr>
          <p:grpSpPr>
            <a:xfrm>
              <a:off x="0" y="5715007"/>
              <a:ext cx="9144000" cy="1606260"/>
              <a:chOff x="100805" y="5943600"/>
              <a:chExt cx="9144000" cy="1064818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00805" y="5943600"/>
                <a:ext cx="9144000" cy="767318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164836" y="5996226"/>
                <a:ext cx="3737948" cy="1012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e-NP" sz="1050" dirty="0">
                    <a:cs typeface="Kalimati" pitchFamily="2"/>
                  </a:rPr>
                  <a:t>नेपाल सरकार </a:t>
                </a:r>
              </a:p>
              <a:p>
                <a:pPr algn="ctr"/>
                <a:r>
                  <a:rPr lang="ne-NP" sz="1050" dirty="0">
                    <a:cs typeface="Kalimati" pitchFamily="2"/>
                  </a:rPr>
                  <a:t>कृषि तथा पशुपन्छी विकास मन्त्रालय</a:t>
                </a:r>
              </a:p>
              <a:p>
                <a:pPr algn="ctr"/>
                <a:r>
                  <a:rPr lang="ne-NP" sz="1200" b="1" dirty="0">
                    <a:cs typeface="Kalimati" pitchFamily="2"/>
                  </a:rPr>
                  <a:t>खाद्य तथा पोषण सुरक्षा सुधार आयोजना</a:t>
                </a:r>
                <a:endParaRPr lang="ne-NP" sz="1200" b="1" dirty="0">
                  <a:cs typeface="Kalimati"/>
                </a:endParaRPr>
              </a:p>
              <a:p>
                <a:pPr algn="ctr"/>
                <a:r>
                  <a:rPr lang="ne-NP" sz="1050" dirty="0">
                    <a:cs typeface="Kalimati"/>
                  </a:rPr>
                  <a:t>हरिहरभवन, </a:t>
                </a:r>
                <a:r>
                  <a:rPr lang="ne-NP" sz="1050" dirty="0">
                    <a:cs typeface="Kalimati" pitchFamily="2"/>
                  </a:rPr>
                  <a:t>ललितपुर</a:t>
                </a:r>
                <a:endParaRPr lang="en-US" sz="1050" dirty="0">
                  <a:cs typeface="Kalimati" pitchFamily="2"/>
                </a:endParaRPr>
              </a:p>
            </p:txBody>
          </p:sp>
        </p:grpSp>
        <p:grpSp>
          <p:nvGrpSpPr>
            <p:cNvPr id="18" name="Group 11"/>
            <p:cNvGrpSpPr/>
            <p:nvPr/>
          </p:nvGrpSpPr>
          <p:grpSpPr>
            <a:xfrm>
              <a:off x="32999" y="5690520"/>
              <a:ext cx="9128801" cy="1167480"/>
              <a:chOff x="32999" y="5690520"/>
              <a:chExt cx="9128801" cy="116748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3854" y="5720209"/>
                <a:ext cx="805713" cy="604285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9568" y="6313341"/>
                <a:ext cx="782232" cy="544659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85352" y="6326336"/>
                <a:ext cx="794215" cy="531664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82000" y="5690520"/>
                <a:ext cx="763983" cy="605805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2999" y="5715006"/>
                <a:ext cx="1031032" cy="989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3" descr="C:\Users\User\Desktop\GAFSP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819779" y="5767679"/>
                <a:ext cx="1352421" cy="790511"/>
              </a:xfrm>
              <a:prstGeom prst="rect">
                <a:avLst/>
              </a:prstGeom>
              <a:noFill/>
            </p:spPr>
          </p:pic>
          <p:pic>
            <p:nvPicPr>
              <p:cNvPr id="25" name="Picture 4" descr="C:\Users\User\Desktop\world bank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453711" y="5807224"/>
                <a:ext cx="711420" cy="71142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2997900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0"/>
            <a:ext cx="8076353" cy="47066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Kalimati" panose="00000400000000000000" pitchFamily="2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Kalimati" panose="00000400000000000000" pitchFamily="2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Kalimati" panose="00000400000000000000" pitchFamily="2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Kalimati" panose="00000400000000000000" pitchFamily="2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Kalimati" panose="00000400000000000000" pitchFamily="2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Kalimati" panose="00000400000000000000" pitchFamily="2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Kalimati" panose="00000400000000000000" pitchFamily="2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Kalimati" panose="00000400000000000000" pitchFamily="2"/>
              </a:rPr>
            </a:br>
            <a:r>
              <a:rPr lang="ne-NP" sz="2800" b="1" dirty="0">
                <a:latin typeface="Times New Roman" panose="02020603050405020304" pitchFamily="18" charset="0"/>
                <a:cs typeface="Kalimati" panose="00000400000000000000" pitchFamily="2"/>
              </a:rPr>
              <a:t>आयोजनाको जम्मा लागत र बजेटको श्रोत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Kalimati" panose="00000400000000000000" pitchFamily="2"/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560618117"/>
              </p:ext>
            </p:extLst>
          </p:nvPr>
        </p:nvGraphicFramePr>
        <p:xfrm>
          <a:off x="838200" y="533400"/>
          <a:ext cx="7924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0" y="5690520"/>
            <a:ext cx="9161800" cy="1181970"/>
            <a:chOff x="0" y="5690520"/>
            <a:chExt cx="9161800" cy="1181970"/>
          </a:xfrm>
        </p:grpSpPr>
        <p:grpSp>
          <p:nvGrpSpPr>
            <p:cNvPr id="15" name="Group 14"/>
            <p:cNvGrpSpPr/>
            <p:nvPr/>
          </p:nvGrpSpPr>
          <p:grpSpPr>
            <a:xfrm>
              <a:off x="0" y="5715004"/>
              <a:ext cx="9144000" cy="1157486"/>
              <a:chOff x="100805" y="5943600"/>
              <a:chExt cx="9144000" cy="767318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00805" y="5943600"/>
                <a:ext cx="9144000" cy="767318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164836" y="5996226"/>
                <a:ext cx="3737948" cy="673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e-NP" sz="1400" dirty="0">
                    <a:cs typeface="Kalimati" pitchFamily="2"/>
                  </a:rPr>
                  <a:t>नेपाल सरकार </a:t>
                </a:r>
              </a:p>
              <a:p>
                <a:pPr algn="ctr"/>
                <a:r>
                  <a:rPr lang="ne-NP" sz="1400" dirty="0">
                    <a:cs typeface="Kalimati" pitchFamily="2"/>
                  </a:rPr>
                  <a:t>कृषि तथा पशुपन्छी विकास मन्त्रालय</a:t>
                </a:r>
              </a:p>
              <a:p>
                <a:pPr algn="ctr"/>
                <a:r>
                  <a:rPr lang="ne-NP" b="1" dirty="0">
                    <a:cs typeface="Kalimati" pitchFamily="2"/>
                  </a:rPr>
                  <a:t>खाद्य तथा पोषण सुरक्षा सुधार आयोजना</a:t>
                </a:r>
                <a:endParaRPr lang="ne-NP" b="1" dirty="0">
                  <a:cs typeface="Kalimati"/>
                </a:endParaRPr>
              </a:p>
              <a:p>
                <a:pPr algn="ctr"/>
                <a:r>
                  <a:rPr lang="ne-NP" sz="1400" dirty="0">
                    <a:cs typeface="Kalimati"/>
                  </a:rPr>
                  <a:t>हरिहरभवन, </a:t>
                </a:r>
                <a:r>
                  <a:rPr lang="ne-NP" sz="1400" dirty="0">
                    <a:cs typeface="Kalimati" pitchFamily="2"/>
                  </a:rPr>
                  <a:t>ललितपुर</a:t>
                </a:r>
                <a:endParaRPr lang="en-US" sz="1400" dirty="0">
                  <a:cs typeface="Kalimati" pitchFamily="2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2999" y="5690520"/>
              <a:ext cx="9128801" cy="1167480"/>
              <a:chOff x="32999" y="5690520"/>
              <a:chExt cx="9128801" cy="116748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3854" y="5720209"/>
                <a:ext cx="805713" cy="604285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9568" y="6313341"/>
                <a:ext cx="782232" cy="544659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85352" y="6326336"/>
                <a:ext cx="794215" cy="531664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82000" y="5690520"/>
                <a:ext cx="763983" cy="605805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2999" y="5715006"/>
                <a:ext cx="1031032" cy="989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3" descr="C:\Users\User\Desktop\GAFSP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819779" y="5767679"/>
                <a:ext cx="1352421" cy="790511"/>
              </a:xfrm>
              <a:prstGeom prst="rect">
                <a:avLst/>
              </a:prstGeom>
              <a:noFill/>
            </p:spPr>
          </p:pic>
          <p:pic>
            <p:nvPicPr>
              <p:cNvPr id="24" name="Picture 4" descr="C:\Users\User\Desktop\world bank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453711" y="5807224"/>
                <a:ext cx="711420" cy="71142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864095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6021554"/>
            <a:ext cx="9161800" cy="1064252"/>
            <a:chOff x="0" y="5690520"/>
            <a:chExt cx="9161800" cy="1630747"/>
          </a:xfrm>
        </p:grpSpPr>
        <p:grpSp>
          <p:nvGrpSpPr>
            <p:cNvPr id="6" name="Group 10"/>
            <p:cNvGrpSpPr/>
            <p:nvPr/>
          </p:nvGrpSpPr>
          <p:grpSpPr>
            <a:xfrm>
              <a:off x="0" y="5715007"/>
              <a:ext cx="9144000" cy="1606260"/>
              <a:chOff x="100805" y="5943600"/>
              <a:chExt cx="9144000" cy="106481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00805" y="5943600"/>
                <a:ext cx="9144000" cy="767318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164836" y="5996226"/>
                <a:ext cx="3737948" cy="1012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e-NP" sz="1050" dirty="0">
                    <a:cs typeface="Kalimati" pitchFamily="2"/>
                  </a:rPr>
                  <a:t>नेपाल सरकार </a:t>
                </a:r>
              </a:p>
              <a:p>
                <a:pPr algn="ctr"/>
                <a:r>
                  <a:rPr lang="ne-NP" sz="1050" dirty="0">
                    <a:cs typeface="Kalimati" pitchFamily="2"/>
                  </a:rPr>
                  <a:t>कृषि तथा पशुपन्छी विकास मन्त्रालय</a:t>
                </a:r>
              </a:p>
              <a:p>
                <a:pPr algn="ctr"/>
                <a:r>
                  <a:rPr lang="ne-NP" sz="1200" b="1" dirty="0">
                    <a:cs typeface="Kalimati" pitchFamily="2"/>
                  </a:rPr>
                  <a:t>खाद्य तथा पोषण सुरक्षा सुधार आयोजना</a:t>
                </a:r>
                <a:endParaRPr lang="ne-NP" sz="1200" b="1" dirty="0">
                  <a:cs typeface="Kalimati"/>
                </a:endParaRPr>
              </a:p>
              <a:p>
                <a:pPr algn="ctr"/>
                <a:r>
                  <a:rPr lang="ne-NP" sz="1050" dirty="0">
                    <a:cs typeface="Kalimati"/>
                  </a:rPr>
                  <a:t>हरिहरभवन, </a:t>
                </a:r>
                <a:r>
                  <a:rPr lang="ne-NP" sz="1050" dirty="0">
                    <a:cs typeface="Kalimati" pitchFamily="2"/>
                  </a:rPr>
                  <a:t>ललितपुर</a:t>
                </a:r>
                <a:endParaRPr lang="en-US" sz="1050" dirty="0">
                  <a:cs typeface="Kalimati" pitchFamily="2"/>
                </a:endParaRPr>
              </a:p>
            </p:txBody>
          </p:sp>
        </p:grpSp>
        <p:grpSp>
          <p:nvGrpSpPr>
            <p:cNvPr id="7" name="Group 11"/>
            <p:cNvGrpSpPr/>
            <p:nvPr/>
          </p:nvGrpSpPr>
          <p:grpSpPr>
            <a:xfrm>
              <a:off x="32999" y="5690520"/>
              <a:ext cx="9128801" cy="1167480"/>
              <a:chOff x="32999" y="5690520"/>
              <a:chExt cx="9128801" cy="116748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3854" y="5720209"/>
                <a:ext cx="805713" cy="604285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9568" y="6313341"/>
                <a:ext cx="782232" cy="544659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85352" y="6326336"/>
                <a:ext cx="794215" cy="531664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82000" y="5690520"/>
                <a:ext cx="763983" cy="605805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2999" y="5715006"/>
                <a:ext cx="1031032" cy="989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3" descr="C:\Users\User\Desktop\GAFSP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819779" y="5767679"/>
                <a:ext cx="1352421" cy="790511"/>
              </a:xfrm>
              <a:prstGeom prst="rect">
                <a:avLst/>
              </a:prstGeom>
              <a:noFill/>
            </p:spPr>
          </p:pic>
          <p:pic>
            <p:nvPicPr>
              <p:cNvPr id="14" name="Picture 4" descr="C:\Users\User\Desktop\world bank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453711" y="5807224"/>
                <a:ext cx="711420" cy="71142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7" name="Picture 16" descr="where-is-full-map-of-nepal-with-districts-and-zones.jpg"/>
          <p:cNvPicPr>
            <a:picLocks noChangeAspect="1"/>
          </p:cNvPicPr>
          <p:nvPr/>
        </p:nvPicPr>
        <p:blipFill>
          <a:blip r:embed="rId9"/>
          <a:srcRect r="1042" b="1887"/>
          <a:stretch>
            <a:fillRect/>
          </a:stretch>
        </p:blipFill>
        <p:spPr>
          <a:xfrm>
            <a:off x="990600" y="1524000"/>
            <a:ext cx="7239000" cy="39624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5714999" y="2819400"/>
            <a:ext cx="1094421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धार्दिङ्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333206" y="3200400"/>
            <a:ext cx="762794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4914900" y="3086100"/>
            <a:ext cx="838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871211" y="2367584"/>
            <a:ext cx="923989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गोरखा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419742" y="3505200"/>
            <a:ext cx="1562717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721326" y="3086894"/>
            <a:ext cx="1094421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दोलखा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096000" y="2519984"/>
            <a:ext cx="1489352" cy="13662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154459" y="2215184"/>
            <a:ext cx="1837141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सिन्धुपाल्चोक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4343400" y="4953000"/>
            <a:ext cx="1734483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047999" y="5080029"/>
            <a:ext cx="1227541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महोत्तरी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5105400" y="4953000"/>
            <a:ext cx="1156809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153599" y="5486400"/>
            <a:ext cx="1057042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धनुषा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6262209" y="4953000"/>
            <a:ext cx="367193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638799" y="5486400"/>
            <a:ext cx="883487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सिरहा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6910913" y="5169081"/>
            <a:ext cx="662941" cy="31731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7573854" y="5486400"/>
            <a:ext cx="1241893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सप्तरी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0449" y="86968"/>
            <a:ext cx="70104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ne-NP" sz="3200" b="1" dirty="0">
                <a:cs typeface="Kalimati" panose="00000400000000000000" pitchFamily="2"/>
              </a:rPr>
              <a:t>आयोजना लागु भएका जिल्लाहरु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56050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8900" y="6188179"/>
            <a:ext cx="9161800" cy="547446"/>
            <a:chOff x="0" y="5690520"/>
            <a:chExt cx="9161800" cy="1189376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5715002"/>
              <a:ext cx="9144000" cy="1164894"/>
              <a:chOff x="100805" y="5943600"/>
              <a:chExt cx="9144000" cy="77222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00805" y="5943600"/>
                <a:ext cx="9144000" cy="767318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164836" y="5996226"/>
                <a:ext cx="3737948" cy="719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e-NP" sz="700" dirty="0">
                    <a:cs typeface="Kalimati" pitchFamily="2"/>
                  </a:rPr>
                  <a:t>नेपाल सरकार </a:t>
                </a:r>
              </a:p>
              <a:p>
                <a:pPr algn="ctr"/>
                <a:r>
                  <a:rPr lang="ne-NP" sz="700" dirty="0">
                    <a:cs typeface="Kalimati" pitchFamily="2"/>
                  </a:rPr>
                  <a:t>कृषि तथा पशुपन्छी विकास मन्त्रालय</a:t>
                </a:r>
              </a:p>
              <a:p>
                <a:pPr algn="ctr"/>
                <a:r>
                  <a:rPr lang="ne-NP" sz="900" b="1" dirty="0">
                    <a:cs typeface="Kalimati" pitchFamily="2"/>
                  </a:rPr>
                  <a:t>खाद्य तथा पोषण सुरक्षा सुधार आयोजना</a:t>
                </a:r>
                <a:endParaRPr lang="ne-NP" sz="900" b="1" dirty="0">
                  <a:cs typeface="Kalimati"/>
                </a:endParaRPr>
              </a:p>
              <a:p>
                <a:pPr algn="ctr"/>
                <a:r>
                  <a:rPr lang="ne-NP" sz="700" dirty="0">
                    <a:cs typeface="Kalimati"/>
                  </a:rPr>
                  <a:t>हरिहरभवन, </a:t>
                </a:r>
                <a:r>
                  <a:rPr lang="ne-NP" sz="700" dirty="0">
                    <a:cs typeface="Kalimati" pitchFamily="2"/>
                  </a:rPr>
                  <a:t>ललितपुर</a:t>
                </a:r>
                <a:endParaRPr lang="en-US" sz="700" dirty="0">
                  <a:cs typeface="Kalimati" pitchFamily="2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2999" y="5690520"/>
              <a:ext cx="9128801" cy="1167480"/>
              <a:chOff x="32999" y="5690520"/>
              <a:chExt cx="9128801" cy="116748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3854" y="5720209"/>
                <a:ext cx="805713" cy="604285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9568" y="6313341"/>
                <a:ext cx="782232" cy="544659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85352" y="6326336"/>
                <a:ext cx="794215" cy="53166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82000" y="5690520"/>
                <a:ext cx="763983" cy="60580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2999" y="5715006"/>
                <a:ext cx="1031032" cy="989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3" descr="C:\Users\User\Desktop\GAFSP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819779" y="5767679"/>
                <a:ext cx="1352421" cy="790511"/>
              </a:xfrm>
              <a:prstGeom prst="rect">
                <a:avLst/>
              </a:prstGeom>
              <a:noFill/>
            </p:spPr>
          </p:pic>
          <p:pic>
            <p:nvPicPr>
              <p:cNvPr id="19" name="Picture 4" descr="C:\Users\User\Desktop\world bank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453711" y="5807224"/>
                <a:ext cx="711420" cy="711420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904503"/>
              </p:ext>
            </p:extLst>
          </p:nvPr>
        </p:nvGraphicFramePr>
        <p:xfrm>
          <a:off x="280223" y="609600"/>
          <a:ext cx="8474867" cy="5834003"/>
        </p:xfrm>
        <a:graphic>
          <a:graphicData uri="http://schemas.openxmlformats.org/drawingml/2006/table">
            <a:tbl>
              <a:tblPr firstRow="1" firstCol="1" bandRow="1"/>
              <a:tblGrid>
                <a:gridCol w="557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40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9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b="1" dirty="0">
                          <a:effectLst/>
                          <a:latin typeface="Times New Roman"/>
                          <a:ea typeface="Calibri"/>
                          <a:cs typeface="Kalimati" panose="00000400000000000000" pitchFamily="2"/>
                        </a:rPr>
                        <a:t>क्र.सं.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935" marR="6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b="1" dirty="0">
                          <a:effectLst/>
                          <a:latin typeface="Times New Roman"/>
                          <a:ea typeface="Calibri"/>
                          <a:cs typeface="Kalimati" panose="00000400000000000000" pitchFamily="2"/>
                        </a:rPr>
                        <a:t>क्लष्टर</a:t>
                      </a:r>
                      <a:r>
                        <a:rPr lang="ne-NP" sz="1400" b="1" baseline="0" dirty="0">
                          <a:effectLst/>
                          <a:latin typeface="Times New Roman"/>
                          <a:ea typeface="Calibri"/>
                          <a:cs typeface="Kalimati" panose="00000400000000000000" pitchFamily="2"/>
                        </a:rPr>
                        <a:t> कार्यालय (४)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935" marR="6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b="1" dirty="0">
                          <a:effectLst/>
                          <a:latin typeface="Times New Roman"/>
                          <a:ea typeface="Calibri"/>
                          <a:cs typeface="Kalimati" panose="00000400000000000000" pitchFamily="2"/>
                        </a:rPr>
                        <a:t>जिल्ला (८)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935" marR="6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b="1" dirty="0">
                          <a:effectLst/>
                          <a:latin typeface="Times New Roman"/>
                          <a:ea typeface="Calibri"/>
                          <a:cs typeface="Kalimati" panose="00000400000000000000" pitchFamily="2"/>
                        </a:rPr>
                        <a:t>गाउँपालिका (१६)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935" marR="6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702"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Times New Roman"/>
                          <a:ea typeface="Calibri"/>
                          <a:cs typeface="Kalimati" panose="00000400000000000000" pitchFamily="2"/>
                        </a:rPr>
                        <a:t>१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935" marR="6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Times New Roman"/>
                          <a:ea typeface="Calibri"/>
                          <a:cs typeface="Kalimati" panose="00000400000000000000" pitchFamily="2"/>
                        </a:rPr>
                        <a:t>धनुषा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935" marR="6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Times New Roman"/>
                          <a:ea typeface="Calibri"/>
                          <a:cs typeface="Kalimati" panose="00000400000000000000" pitchFamily="2"/>
                        </a:rPr>
                        <a:t>धनुषा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935" marR="6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400" dirty="0">
                          <a:effectLst/>
                          <a:latin typeface="Times New Roman"/>
                          <a:ea typeface="Calibri"/>
                          <a:cs typeface="Kalimati" panose="00000400000000000000" pitchFamily="2"/>
                        </a:rPr>
                        <a:t>मुखियापट्टी मुसहरनीया </a:t>
                      </a:r>
                      <a:endParaRPr lang="en-US" sz="1400" dirty="0">
                        <a:ea typeface="Calibri"/>
                        <a:cs typeface="Kalimati" panose="00000400000000000000" pitchFamily="2"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935" marR="6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7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Times New Roman"/>
                          <a:ea typeface="Calibri"/>
                          <a:cs typeface="Kalimati" panose="00000400000000000000" pitchFamily="2"/>
                        </a:rPr>
                        <a:t>धनौजी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935" marR="6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7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Times New Roman"/>
                          <a:ea typeface="Calibri"/>
                          <a:cs typeface="Kalimati" panose="00000400000000000000" pitchFamily="2"/>
                        </a:rPr>
                        <a:t>महोत्तरी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935" marR="6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Times New Roman"/>
                          <a:ea typeface="Calibri"/>
                          <a:cs typeface="Kalimati" panose="00000400000000000000" pitchFamily="2"/>
                        </a:rPr>
                        <a:t>पिपरा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935" marR="6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7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Times New Roman"/>
                          <a:ea typeface="Calibri"/>
                          <a:cs typeface="Kalimati" panose="00000400000000000000" pitchFamily="2"/>
                        </a:rPr>
                        <a:t>एकडारा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935" marR="6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765"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Times New Roman"/>
                          <a:ea typeface="Calibri"/>
                          <a:cs typeface="Kalimati" panose="00000400000000000000" pitchFamily="2"/>
                        </a:rPr>
                        <a:t>२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935" marR="6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Times New Roman"/>
                          <a:ea typeface="Calibri"/>
                          <a:cs typeface="Kalimati" panose="00000400000000000000" pitchFamily="2"/>
                        </a:rPr>
                        <a:t>सप्तरी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935" marR="6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Times New Roman"/>
                          <a:ea typeface="Calibri"/>
                          <a:cs typeface="Kalimati" panose="00000400000000000000" pitchFamily="2"/>
                        </a:rPr>
                        <a:t>सप्तरी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935" marR="6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Times New Roman"/>
                          <a:ea typeface="Calibri"/>
                          <a:cs typeface="Kalimati" panose="00000400000000000000" pitchFamily="2"/>
                        </a:rPr>
                        <a:t>राजगढ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935" marR="6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7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Times New Roman"/>
                          <a:ea typeface="Calibri"/>
                          <a:cs typeface="Kalimati" panose="00000400000000000000" pitchFamily="2"/>
                        </a:rPr>
                        <a:t>बिष्णुपुर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935" marR="6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7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Times New Roman"/>
                          <a:ea typeface="Calibri"/>
                          <a:cs typeface="Kalimati" panose="00000400000000000000" pitchFamily="2"/>
                        </a:rPr>
                        <a:t>सिरहा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935" marR="6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Times New Roman"/>
                          <a:ea typeface="Calibri"/>
                          <a:cs typeface="Kalimati" panose="00000400000000000000" pitchFamily="2"/>
                        </a:rPr>
                        <a:t>औरही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935" marR="6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7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Times New Roman"/>
                          <a:ea typeface="Calibri"/>
                          <a:cs typeface="Kalimati" panose="00000400000000000000" pitchFamily="2"/>
                        </a:rPr>
                        <a:t>बरियारपट्टी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935" marR="6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515"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Times New Roman"/>
                          <a:ea typeface="Calibri"/>
                          <a:cs typeface="Kalimati" panose="00000400000000000000" pitchFamily="2"/>
                        </a:rPr>
                        <a:t>३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935" marR="6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Times New Roman"/>
                          <a:ea typeface="Calibri"/>
                          <a:cs typeface="Kalimati" panose="00000400000000000000" pitchFamily="2"/>
                        </a:rPr>
                        <a:t>गोरखा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935" marR="6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Times New Roman"/>
                          <a:ea typeface="Calibri"/>
                          <a:cs typeface="Kalimati" panose="00000400000000000000" pitchFamily="2"/>
                        </a:rPr>
                        <a:t>गोरखा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935" marR="6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Times New Roman"/>
                          <a:ea typeface="Calibri"/>
                          <a:cs typeface="Kalimati" panose="00000400000000000000" pitchFamily="2"/>
                        </a:rPr>
                        <a:t>वारपाक सुलिकोट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935" marR="6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7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Times New Roman"/>
                          <a:ea typeface="Calibri"/>
                          <a:cs typeface="Kalimati" panose="00000400000000000000" pitchFamily="2"/>
                        </a:rPr>
                        <a:t>गण्डकी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935" marR="6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9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Times New Roman"/>
                          <a:ea typeface="Calibri"/>
                          <a:cs typeface="Kalimati" panose="00000400000000000000" pitchFamily="2"/>
                        </a:rPr>
                        <a:t>धार्दिङ्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935" marR="6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Times New Roman"/>
                          <a:ea typeface="Calibri"/>
                          <a:cs typeface="Kalimati" panose="00000400000000000000" pitchFamily="2"/>
                        </a:rPr>
                        <a:t>बेनीधाट रोराङ्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935" marR="6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7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Times New Roman"/>
                          <a:ea typeface="Calibri"/>
                          <a:cs typeface="Kalimati" panose="00000400000000000000" pitchFamily="2"/>
                        </a:rPr>
                        <a:t>गजुरी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935" marR="6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765"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Times New Roman"/>
                          <a:ea typeface="Calibri"/>
                          <a:cs typeface="Kalimati" panose="00000400000000000000" pitchFamily="2"/>
                        </a:rPr>
                        <a:t>४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935" marR="6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Times New Roman"/>
                          <a:ea typeface="Calibri"/>
                          <a:cs typeface="Kalimati" panose="00000400000000000000" pitchFamily="2"/>
                        </a:rPr>
                        <a:t>सिन्धुपाल्चोक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Kalimati" panose="00000400000000000000" pitchFamily="2"/>
                        </a:rPr>
                        <a:t>                       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935" marR="6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Times New Roman"/>
                          <a:ea typeface="Calibri"/>
                          <a:cs typeface="Kalimati" panose="00000400000000000000" pitchFamily="2"/>
                        </a:rPr>
                        <a:t>सिन्धुपाल्चोक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935" marR="6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Times New Roman"/>
                          <a:ea typeface="Calibri"/>
                          <a:cs typeface="Kalimati" panose="00000400000000000000" pitchFamily="2"/>
                        </a:rPr>
                        <a:t>ईन्द्रावती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935" marR="6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9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Times New Roman"/>
                          <a:ea typeface="Calibri"/>
                          <a:cs typeface="Kalimati" panose="00000400000000000000" pitchFamily="2"/>
                        </a:rPr>
                        <a:t>लिसङ्खु पाखर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935" marR="6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27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Times New Roman"/>
                          <a:ea typeface="Calibri"/>
                          <a:cs typeface="Kalimati" panose="00000400000000000000" pitchFamily="2"/>
                        </a:rPr>
                        <a:t>दोलखा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935" marR="6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Times New Roman"/>
                          <a:ea typeface="Calibri"/>
                          <a:cs typeface="Kalimati" panose="00000400000000000000" pitchFamily="2"/>
                        </a:rPr>
                        <a:t>कालिन्चोक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935" marR="6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27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400" dirty="0">
                          <a:effectLst/>
                          <a:latin typeface="Times New Roman"/>
                          <a:ea typeface="Calibri"/>
                          <a:cs typeface="Kalimati" panose="00000400000000000000" pitchFamily="2"/>
                        </a:rPr>
                        <a:t>तामाकोसि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Kalimati" panose="00000400000000000000" pitchFamily="2"/>
                      </a:endParaRPr>
                    </a:p>
                  </a:txBody>
                  <a:tcPr marL="6935" marR="6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514600" y="16067"/>
            <a:ext cx="317426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ne-NP" sz="2800" b="1" dirty="0">
                <a:ea typeface="Calibri"/>
                <a:cs typeface="Kalimati" panose="00000400000000000000" pitchFamily="2"/>
              </a:rPr>
              <a:t>आयोजनाको कार्यक्षेत्र</a:t>
            </a:r>
            <a:endParaRPr lang="en-US" sz="2800" b="1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31599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3481</TotalTime>
  <Words>1817</Words>
  <Application>Microsoft Office PowerPoint</Application>
  <PresentationFormat>On-screen Show (4:3)</PresentationFormat>
  <Paragraphs>624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Calibri</vt:lpstr>
      <vt:lpstr>Calibri Light</vt:lpstr>
      <vt:lpstr>Comic Sans MS</vt:lpstr>
      <vt:lpstr>Fontasy Himali</vt:lpstr>
      <vt:lpstr>Kalimati</vt:lpstr>
      <vt:lpstr>Mangal</vt:lpstr>
      <vt:lpstr>MS Mincho</vt:lpstr>
      <vt:lpstr>Preeti</vt:lpstr>
      <vt:lpstr>Times New Roman</vt:lpstr>
      <vt:lpstr>Wingdings</vt:lpstr>
      <vt:lpstr>Office Theme</vt:lpstr>
      <vt:lpstr>प्रथम चौमासिक प्रगति समिक्षा २०७६/०७७ </vt:lpstr>
      <vt:lpstr>आयोजनाको परिचय</vt:lpstr>
      <vt:lpstr>…….क्रमश:</vt:lpstr>
      <vt:lpstr>…….क्रमश:</vt:lpstr>
      <vt:lpstr>Pdo level Result indicators</vt:lpstr>
      <vt:lpstr>PowerPoint Presentation</vt:lpstr>
      <vt:lpstr>    आयोजनाको जम्मा लागत र बजेटको श्रोत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आयोजनाको चालु आ.व २०७६/७७ को विस्तृत बजेट विवरण</vt:lpstr>
      <vt:lpstr>PowerPoint Presentation</vt:lpstr>
      <vt:lpstr>आयोजनाका कार्यालय अनुसारको प्रथम चौमासिक प्रगति सारांश</vt:lpstr>
      <vt:lpstr>आयोजनाको आ.व. २०७६।७७ को वार्षिक एवम् चौमासिक बजेट, निकासा र खर्च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DELL</cp:lastModifiedBy>
  <cp:revision>401</cp:revision>
  <cp:lastPrinted>2019-11-26T05:57:10Z</cp:lastPrinted>
  <dcterms:created xsi:type="dcterms:W3CDTF">2018-04-05T04:42:02Z</dcterms:created>
  <dcterms:modified xsi:type="dcterms:W3CDTF">2020-01-07T05:35:33Z</dcterms:modified>
</cp:coreProperties>
</file>